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7" r:id="rId2"/>
    <p:sldId id="262" r:id="rId3"/>
    <p:sldId id="256" r:id="rId4"/>
    <p:sldId id="263" r:id="rId5"/>
    <p:sldId id="264" r:id="rId6"/>
    <p:sldId id="281" r:id="rId7"/>
    <p:sldId id="265" r:id="rId8"/>
    <p:sldId id="282" r:id="rId9"/>
    <p:sldId id="284" r:id="rId10"/>
    <p:sldId id="283" r:id="rId11"/>
    <p:sldId id="28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79" autoAdjust="0"/>
    <p:restoredTop sz="94660"/>
  </p:normalViewPr>
  <p:slideViewPr>
    <p:cSldViewPr snapToGrid="0">
      <p:cViewPr varScale="1">
        <p:scale>
          <a:sx n="103" d="100"/>
          <a:sy n="103" d="100"/>
        </p:scale>
        <p:origin x="864"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566245-B91B-42D4-9E5A-1D74125E4459}" type="datetimeFigureOut">
              <a:rPr lang="en-GB" smtClean="0"/>
              <a:t>07/11/2025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4D461-E7BD-4C5D-9C84-BD628C40A130}" type="slidenum">
              <a:rPr lang="en-GB" smtClean="0"/>
              <a:t>‹#›</a:t>
            </a:fld>
            <a:endParaRPr lang="en-GB"/>
          </a:p>
        </p:txBody>
      </p:sp>
    </p:spTree>
    <p:extLst>
      <p:ext uri="{BB962C8B-B14F-4D97-AF65-F5344CB8AC3E}">
        <p14:creationId xmlns:p14="http://schemas.microsoft.com/office/powerpoint/2010/main" val="172458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Bryan was born into a small family in Handsworth, Birmingham in 1962.</a:t>
            </a:r>
            <a:endParaRPr lang="en-GB" dirty="0"/>
          </a:p>
        </p:txBody>
      </p:sp>
      <p:sp>
        <p:nvSpPr>
          <p:cNvPr id="4" name="Slide Number Placeholder 3"/>
          <p:cNvSpPr>
            <a:spLocks noGrp="1"/>
          </p:cNvSpPr>
          <p:nvPr>
            <p:ph type="sldNum" sz="quarter" idx="10"/>
          </p:nvPr>
        </p:nvSpPr>
        <p:spPr/>
        <p:txBody>
          <a:bodyPr/>
          <a:lstStyle/>
          <a:p>
            <a:fld id="{5A1455E8-A935-4504-A48F-4DE4B2D49BCB}" type="slidenum">
              <a:rPr lang="en-GB" smtClean="0"/>
              <a:t>1</a:t>
            </a:fld>
            <a:endParaRPr lang="en-GB"/>
          </a:p>
        </p:txBody>
      </p:sp>
    </p:spTree>
    <p:extLst>
      <p:ext uri="{BB962C8B-B14F-4D97-AF65-F5344CB8AC3E}">
        <p14:creationId xmlns:p14="http://schemas.microsoft.com/office/powerpoint/2010/main" val="42634408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he left the RAF Bryan trained to be a Baptist minister in Bristol and went back to lead the church he was brought up in at Cannon Street Baptist Church in Handsworth.</a:t>
            </a:r>
          </a:p>
        </p:txBody>
      </p:sp>
      <p:sp>
        <p:nvSpPr>
          <p:cNvPr id="4" name="Slide Number Placeholder 3"/>
          <p:cNvSpPr>
            <a:spLocks noGrp="1"/>
          </p:cNvSpPr>
          <p:nvPr>
            <p:ph type="sldNum" sz="quarter" idx="5"/>
          </p:nvPr>
        </p:nvSpPr>
        <p:spPr/>
        <p:txBody>
          <a:bodyPr/>
          <a:lstStyle/>
          <a:p>
            <a:fld id="{4754D461-E7BD-4C5D-9C84-BD628C40A130}" type="slidenum">
              <a:rPr lang="en-GB" smtClean="0"/>
              <a:t>10</a:t>
            </a:fld>
            <a:endParaRPr lang="en-GB"/>
          </a:p>
        </p:txBody>
      </p:sp>
    </p:spTree>
    <p:extLst>
      <p:ext uri="{BB962C8B-B14F-4D97-AF65-F5344CB8AC3E}">
        <p14:creationId xmlns:p14="http://schemas.microsoft.com/office/powerpoint/2010/main" val="16391723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Bryan`s  parents were from Jamaica and part of the Windrush Generation who migrated to Britain to help rebuild the country after the Second World War. </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2</a:t>
            </a:fld>
            <a:endParaRPr lang="en-GB"/>
          </a:p>
        </p:txBody>
      </p:sp>
    </p:spTree>
    <p:extLst>
      <p:ext uri="{BB962C8B-B14F-4D97-AF65-F5344CB8AC3E}">
        <p14:creationId xmlns:p14="http://schemas.microsoft.com/office/powerpoint/2010/main" val="4092732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Bryan went to a good local primary school and sat the 11+ exam to decide whether he would go to grammar school or a secondary modern school. Grammar schools were meant for clever children who might go to university and get in to well paid jobs and careers. Any child who failed went to secondary modern schools instead which were for everybody else. How you performed could affect the rest of your life. Less was expected of secondary modern pupils. You were much less likely to go to university or get a well-paid job. Bryan believed he failed the 11 plus exam at the time. But the grammar school lied to him.  After two years Bryan found out that he had passed the 11 plus after all. It was the racist headteacher of the grammar school who decided that black pupils like Bryan should not go there, even if they passed the exam. It was not the first time that Bryan was held back because of the colour of his skin. </a:t>
            </a:r>
          </a:p>
        </p:txBody>
      </p:sp>
      <p:sp>
        <p:nvSpPr>
          <p:cNvPr id="4" name="Slide Number Placeholder 3"/>
          <p:cNvSpPr>
            <a:spLocks noGrp="1"/>
          </p:cNvSpPr>
          <p:nvPr>
            <p:ph type="sldNum" sz="quarter" idx="5"/>
          </p:nvPr>
        </p:nvSpPr>
        <p:spPr/>
        <p:txBody>
          <a:bodyPr/>
          <a:lstStyle/>
          <a:p>
            <a:fld id="{4754D461-E7BD-4C5D-9C84-BD628C40A130}" type="slidenum">
              <a:rPr lang="en-GB" smtClean="0"/>
              <a:t>3</a:t>
            </a:fld>
            <a:endParaRPr lang="en-GB"/>
          </a:p>
        </p:txBody>
      </p:sp>
    </p:spTree>
    <p:extLst>
      <p:ext uri="{BB962C8B-B14F-4D97-AF65-F5344CB8AC3E}">
        <p14:creationId xmlns:p14="http://schemas.microsoft.com/office/powerpoint/2010/main" val="114097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Bryan joined the ATC (Air Training Corps) as a cadet and was recruited to the RAF when he left school at 16 in 1979. He was partly attracted to the RAF by the prospect of good pay, travel and training. Bryan became a weapons technician in the air force.</a:t>
            </a:r>
            <a:endParaRPr lang="en-GB" dirty="0"/>
          </a:p>
        </p:txBody>
      </p:sp>
      <p:sp>
        <p:nvSpPr>
          <p:cNvPr id="4" name="Slide Number Placeholder 3"/>
          <p:cNvSpPr>
            <a:spLocks noGrp="1"/>
          </p:cNvSpPr>
          <p:nvPr>
            <p:ph type="sldNum" sz="quarter" idx="5"/>
          </p:nvPr>
        </p:nvSpPr>
        <p:spPr/>
        <p:txBody>
          <a:bodyPr/>
          <a:lstStyle/>
          <a:p>
            <a:fld id="{4754D461-E7BD-4C5D-9C84-BD628C40A130}" type="slidenum">
              <a:rPr lang="en-GB" smtClean="0"/>
              <a:t>4</a:t>
            </a:fld>
            <a:endParaRPr lang="en-GB"/>
          </a:p>
        </p:txBody>
      </p:sp>
    </p:spTree>
    <p:extLst>
      <p:ext uri="{BB962C8B-B14F-4D97-AF65-F5344CB8AC3E}">
        <p14:creationId xmlns:p14="http://schemas.microsoft.com/office/powerpoint/2010/main" val="2678834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Bryan was stationed at British RAF bases and served at RAF Gutersloh in Germany for six years, helping with Harrier jets.  There were several RAF bases in Germany in the 1980s, set up to help control the country after the Second World War and to help deter an attack on Western Europe by the Soviet Union (Russia).  </a:t>
            </a:r>
            <a:endParaRPr lang="en-GB" dirty="0"/>
          </a:p>
        </p:txBody>
      </p:sp>
      <p:sp>
        <p:nvSpPr>
          <p:cNvPr id="4" name="Slide Number Placeholder 3"/>
          <p:cNvSpPr>
            <a:spLocks noGrp="1"/>
          </p:cNvSpPr>
          <p:nvPr>
            <p:ph type="sldNum" sz="quarter" idx="5"/>
          </p:nvPr>
        </p:nvSpPr>
        <p:spPr/>
        <p:txBody>
          <a:bodyPr/>
          <a:lstStyle/>
          <a:p>
            <a:fld id="{4754D461-E7BD-4C5D-9C84-BD628C40A130}" type="slidenum">
              <a:rPr lang="en-GB" smtClean="0"/>
              <a:t>5</a:t>
            </a:fld>
            <a:endParaRPr lang="en-GB"/>
          </a:p>
        </p:txBody>
      </p:sp>
    </p:spTree>
    <p:extLst>
      <p:ext uri="{BB962C8B-B14F-4D97-AF65-F5344CB8AC3E}">
        <p14:creationId xmlns:p14="http://schemas.microsoft.com/office/powerpoint/2010/main" val="42274951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In 1982 Britain fought an unexpected war against Argentina in 1982 in the Falklands islands off the tip of South America . Bryan never went there himself but he worked on RAF planes that were sent to fight.</a:t>
            </a:r>
            <a:endParaRPr lang="en-GB" dirty="0"/>
          </a:p>
        </p:txBody>
      </p:sp>
      <p:sp>
        <p:nvSpPr>
          <p:cNvPr id="4" name="Slide Number Placeholder 3"/>
          <p:cNvSpPr>
            <a:spLocks noGrp="1"/>
          </p:cNvSpPr>
          <p:nvPr>
            <p:ph type="sldNum" sz="quarter" idx="5"/>
          </p:nvPr>
        </p:nvSpPr>
        <p:spPr/>
        <p:txBody>
          <a:bodyPr/>
          <a:lstStyle/>
          <a:p>
            <a:fld id="{C375CEBB-E687-4036-A857-9F1BCABBCD42}" type="slidenum">
              <a:rPr lang="en-GB" smtClean="0"/>
              <a:t>6</a:t>
            </a:fld>
            <a:endParaRPr lang="en-GB"/>
          </a:p>
        </p:txBody>
      </p:sp>
    </p:spTree>
    <p:extLst>
      <p:ext uri="{BB962C8B-B14F-4D97-AF65-F5344CB8AC3E}">
        <p14:creationId xmlns:p14="http://schemas.microsoft.com/office/powerpoint/2010/main" val="39308411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1992 Bryan also worked on RAF aircraft that were sent to fight in the First Gulf War in the Middle East against Iraq`s cruel dictator, Saddam Hussein.</a:t>
            </a:r>
          </a:p>
        </p:txBody>
      </p:sp>
      <p:sp>
        <p:nvSpPr>
          <p:cNvPr id="4" name="Slide Number Placeholder 3"/>
          <p:cNvSpPr>
            <a:spLocks noGrp="1"/>
          </p:cNvSpPr>
          <p:nvPr>
            <p:ph type="sldNum" sz="quarter" idx="5"/>
          </p:nvPr>
        </p:nvSpPr>
        <p:spPr/>
        <p:txBody>
          <a:bodyPr/>
          <a:lstStyle/>
          <a:p>
            <a:fld id="{4754D461-E7BD-4C5D-9C84-BD628C40A130}" type="slidenum">
              <a:rPr lang="en-GB" smtClean="0"/>
              <a:t>7</a:t>
            </a:fld>
            <a:endParaRPr lang="en-GB"/>
          </a:p>
        </p:txBody>
      </p:sp>
    </p:spTree>
    <p:extLst>
      <p:ext uri="{BB962C8B-B14F-4D97-AF65-F5344CB8AC3E}">
        <p14:creationId xmlns:p14="http://schemas.microsoft.com/office/powerpoint/2010/main" val="4002598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Bryan retired from the Royal Air Force in 2003 after 24 years. He reached the rank of sergeant but like some other black veterans he noticed that white airmen often got faster promotion. Was this because of racism? If it was, it was hard to prove. Where would he find the evidence? </a:t>
            </a:r>
          </a:p>
        </p:txBody>
      </p:sp>
      <p:sp>
        <p:nvSpPr>
          <p:cNvPr id="4" name="Slide Number Placeholder 3"/>
          <p:cNvSpPr>
            <a:spLocks noGrp="1"/>
          </p:cNvSpPr>
          <p:nvPr>
            <p:ph type="sldNum" sz="quarter" idx="5"/>
          </p:nvPr>
        </p:nvSpPr>
        <p:spPr/>
        <p:txBody>
          <a:bodyPr/>
          <a:lstStyle/>
          <a:p>
            <a:fld id="{4754D461-E7BD-4C5D-9C84-BD628C40A130}" type="slidenum">
              <a:rPr lang="en-GB" smtClean="0"/>
              <a:t>8</a:t>
            </a:fld>
            <a:endParaRPr lang="en-GB"/>
          </a:p>
        </p:txBody>
      </p:sp>
    </p:spTree>
    <p:extLst>
      <p:ext uri="{BB962C8B-B14F-4D97-AF65-F5344CB8AC3E}">
        <p14:creationId xmlns:p14="http://schemas.microsoft.com/office/powerpoint/2010/main" val="26319057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2000 Parliament passed the Freedom of Information Act. This gave British people the right to request documents and information held by government bodies, including the Royal Air Force but it allowed for sensitive or secret information to be held back.. Bryan had never seen the annual assessment sheets where comments were made on his performance as an airman. Promotion depended on what was said each year. Slower promotion meant less pay and a smaller pension. Perhaps these would be evidence of why Bryan`s  promotion was delayed? Instead, when he received copies of these papers from his service career parts of them were redacted or blacked out. Why would this have been done if there was nothing to hide? Bryan believes the blanks hide comments which might point to his racist treatment by the air force.  However, this is difficult to prove as the documents have been deliberately censored.</a:t>
            </a:r>
          </a:p>
        </p:txBody>
      </p:sp>
      <p:sp>
        <p:nvSpPr>
          <p:cNvPr id="4" name="Slide Number Placeholder 3"/>
          <p:cNvSpPr>
            <a:spLocks noGrp="1"/>
          </p:cNvSpPr>
          <p:nvPr>
            <p:ph type="sldNum" sz="quarter" idx="5"/>
          </p:nvPr>
        </p:nvSpPr>
        <p:spPr/>
        <p:txBody>
          <a:bodyPr/>
          <a:lstStyle/>
          <a:p>
            <a:fld id="{4754D461-E7BD-4C5D-9C84-BD628C40A130}" type="slidenum">
              <a:rPr lang="en-GB" smtClean="0"/>
              <a:t>9</a:t>
            </a:fld>
            <a:endParaRPr lang="en-GB"/>
          </a:p>
        </p:txBody>
      </p:sp>
    </p:spTree>
    <p:extLst>
      <p:ext uri="{BB962C8B-B14F-4D97-AF65-F5344CB8AC3E}">
        <p14:creationId xmlns:p14="http://schemas.microsoft.com/office/powerpoint/2010/main" val="12553191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24576-8E9C-CB6B-7226-2A2CF5EDE43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A674996-7733-B7BB-3F05-8BD645B65E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9BF2574-BF2F-0E27-453F-13CDF9722366}"/>
              </a:ext>
            </a:extLst>
          </p:cNvPr>
          <p:cNvSpPr>
            <a:spLocks noGrp="1"/>
          </p:cNvSpPr>
          <p:nvPr>
            <p:ph type="dt" sz="half" idx="10"/>
          </p:nvPr>
        </p:nvSpPr>
        <p:spPr/>
        <p:txBody>
          <a:bodyPr/>
          <a:lstStyle/>
          <a:p>
            <a:fld id="{6B4953AA-862B-491B-9285-95391798D041}" type="datetimeFigureOut">
              <a:rPr lang="en-GB" smtClean="0"/>
              <a:t>07/11/2025</a:t>
            </a:fld>
            <a:endParaRPr lang="en-GB"/>
          </a:p>
        </p:txBody>
      </p:sp>
      <p:sp>
        <p:nvSpPr>
          <p:cNvPr id="5" name="Footer Placeholder 4">
            <a:extLst>
              <a:ext uri="{FF2B5EF4-FFF2-40B4-BE49-F238E27FC236}">
                <a16:creationId xmlns:a16="http://schemas.microsoft.com/office/drawing/2014/main" id="{F595D662-28EF-C66A-0FB1-80924538AD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9FAE2F-82F2-640F-8582-C2F472B3D2D1}"/>
              </a:ext>
            </a:extLst>
          </p:cNvPr>
          <p:cNvSpPr>
            <a:spLocks noGrp="1"/>
          </p:cNvSpPr>
          <p:nvPr>
            <p:ph type="sldNum" sz="quarter" idx="12"/>
          </p:nvPr>
        </p:nvSpPr>
        <p:spPr/>
        <p:txBody>
          <a:bodyPr/>
          <a:lstStyle/>
          <a:p>
            <a:fld id="{B246F103-7C46-46B9-A3FB-7CF8515546D3}" type="slidenum">
              <a:rPr lang="en-GB" smtClean="0"/>
              <a:t>‹#›</a:t>
            </a:fld>
            <a:endParaRPr lang="en-GB"/>
          </a:p>
        </p:txBody>
      </p:sp>
    </p:spTree>
    <p:extLst>
      <p:ext uri="{BB962C8B-B14F-4D97-AF65-F5344CB8AC3E}">
        <p14:creationId xmlns:p14="http://schemas.microsoft.com/office/powerpoint/2010/main" val="3963242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94359-55AF-6640-0D1F-BC7EBF9A51E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B9F2361-D3FE-6854-BF36-FC56C9B103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E516240-C15A-068C-3225-48E4E3DFB3AF}"/>
              </a:ext>
            </a:extLst>
          </p:cNvPr>
          <p:cNvSpPr>
            <a:spLocks noGrp="1"/>
          </p:cNvSpPr>
          <p:nvPr>
            <p:ph type="dt" sz="half" idx="10"/>
          </p:nvPr>
        </p:nvSpPr>
        <p:spPr/>
        <p:txBody>
          <a:bodyPr/>
          <a:lstStyle/>
          <a:p>
            <a:fld id="{6B4953AA-862B-491B-9285-95391798D041}" type="datetimeFigureOut">
              <a:rPr lang="en-GB" smtClean="0"/>
              <a:t>07/11/2025</a:t>
            </a:fld>
            <a:endParaRPr lang="en-GB"/>
          </a:p>
        </p:txBody>
      </p:sp>
      <p:sp>
        <p:nvSpPr>
          <p:cNvPr id="5" name="Footer Placeholder 4">
            <a:extLst>
              <a:ext uri="{FF2B5EF4-FFF2-40B4-BE49-F238E27FC236}">
                <a16:creationId xmlns:a16="http://schemas.microsoft.com/office/drawing/2014/main" id="{25A8E96B-CF3F-2185-AF42-166DBB4F62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F5282F-02C8-602E-C3DE-E8A040C98F1E}"/>
              </a:ext>
            </a:extLst>
          </p:cNvPr>
          <p:cNvSpPr>
            <a:spLocks noGrp="1"/>
          </p:cNvSpPr>
          <p:nvPr>
            <p:ph type="sldNum" sz="quarter" idx="12"/>
          </p:nvPr>
        </p:nvSpPr>
        <p:spPr/>
        <p:txBody>
          <a:bodyPr/>
          <a:lstStyle/>
          <a:p>
            <a:fld id="{B246F103-7C46-46B9-A3FB-7CF8515546D3}" type="slidenum">
              <a:rPr lang="en-GB" smtClean="0"/>
              <a:t>‹#›</a:t>
            </a:fld>
            <a:endParaRPr lang="en-GB"/>
          </a:p>
        </p:txBody>
      </p:sp>
    </p:spTree>
    <p:extLst>
      <p:ext uri="{BB962C8B-B14F-4D97-AF65-F5344CB8AC3E}">
        <p14:creationId xmlns:p14="http://schemas.microsoft.com/office/powerpoint/2010/main" val="3438949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D0A1B13-D2DA-2BF9-00A1-2A36607F03C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C6A6CCD-4CCD-121D-2FDC-C4B4F6AD407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710065-29CA-7C7A-919F-C6355B90FDEE}"/>
              </a:ext>
            </a:extLst>
          </p:cNvPr>
          <p:cNvSpPr>
            <a:spLocks noGrp="1"/>
          </p:cNvSpPr>
          <p:nvPr>
            <p:ph type="dt" sz="half" idx="10"/>
          </p:nvPr>
        </p:nvSpPr>
        <p:spPr/>
        <p:txBody>
          <a:bodyPr/>
          <a:lstStyle/>
          <a:p>
            <a:fld id="{6B4953AA-862B-491B-9285-95391798D041}" type="datetimeFigureOut">
              <a:rPr lang="en-GB" smtClean="0"/>
              <a:t>07/11/2025</a:t>
            </a:fld>
            <a:endParaRPr lang="en-GB"/>
          </a:p>
        </p:txBody>
      </p:sp>
      <p:sp>
        <p:nvSpPr>
          <p:cNvPr id="5" name="Footer Placeholder 4">
            <a:extLst>
              <a:ext uri="{FF2B5EF4-FFF2-40B4-BE49-F238E27FC236}">
                <a16:creationId xmlns:a16="http://schemas.microsoft.com/office/drawing/2014/main" id="{AF5258DB-BD0B-16C0-BF98-F2844DBF83A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CFF911-B9FE-3B5C-86B1-242D3AD9A5AD}"/>
              </a:ext>
            </a:extLst>
          </p:cNvPr>
          <p:cNvSpPr>
            <a:spLocks noGrp="1"/>
          </p:cNvSpPr>
          <p:nvPr>
            <p:ph type="sldNum" sz="quarter" idx="12"/>
          </p:nvPr>
        </p:nvSpPr>
        <p:spPr/>
        <p:txBody>
          <a:bodyPr/>
          <a:lstStyle/>
          <a:p>
            <a:fld id="{B246F103-7C46-46B9-A3FB-7CF8515546D3}" type="slidenum">
              <a:rPr lang="en-GB" smtClean="0"/>
              <a:t>‹#›</a:t>
            </a:fld>
            <a:endParaRPr lang="en-GB"/>
          </a:p>
        </p:txBody>
      </p:sp>
    </p:spTree>
    <p:extLst>
      <p:ext uri="{BB962C8B-B14F-4D97-AF65-F5344CB8AC3E}">
        <p14:creationId xmlns:p14="http://schemas.microsoft.com/office/powerpoint/2010/main" val="15828793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E150F-8B49-7EC9-C19E-8F607A42D2E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BA057B-6BDB-A8AA-4A36-494F898A3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11C056-9F9C-094F-FA94-BB23317BBB49}"/>
              </a:ext>
            </a:extLst>
          </p:cNvPr>
          <p:cNvSpPr>
            <a:spLocks noGrp="1"/>
          </p:cNvSpPr>
          <p:nvPr>
            <p:ph type="dt" sz="half" idx="10"/>
          </p:nvPr>
        </p:nvSpPr>
        <p:spPr/>
        <p:txBody>
          <a:bodyPr/>
          <a:lstStyle/>
          <a:p>
            <a:fld id="{6B4953AA-862B-491B-9285-95391798D041}" type="datetimeFigureOut">
              <a:rPr lang="en-GB" smtClean="0"/>
              <a:t>07/11/2025</a:t>
            </a:fld>
            <a:endParaRPr lang="en-GB"/>
          </a:p>
        </p:txBody>
      </p:sp>
      <p:sp>
        <p:nvSpPr>
          <p:cNvPr id="5" name="Footer Placeholder 4">
            <a:extLst>
              <a:ext uri="{FF2B5EF4-FFF2-40B4-BE49-F238E27FC236}">
                <a16:creationId xmlns:a16="http://schemas.microsoft.com/office/drawing/2014/main" id="{36C3A11E-791E-23A1-3784-23F9847490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FB6A44-CAD4-0478-948C-5DBD929B6F79}"/>
              </a:ext>
            </a:extLst>
          </p:cNvPr>
          <p:cNvSpPr>
            <a:spLocks noGrp="1"/>
          </p:cNvSpPr>
          <p:nvPr>
            <p:ph type="sldNum" sz="quarter" idx="12"/>
          </p:nvPr>
        </p:nvSpPr>
        <p:spPr/>
        <p:txBody>
          <a:bodyPr/>
          <a:lstStyle/>
          <a:p>
            <a:fld id="{B246F103-7C46-46B9-A3FB-7CF8515546D3}" type="slidenum">
              <a:rPr lang="en-GB" smtClean="0"/>
              <a:t>‹#›</a:t>
            </a:fld>
            <a:endParaRPr lang="en-GB"/>
          </a:p>
        </p:txBody>
      </p:sp>
    </p:spTree>
    <p:extLst>
      <p:ext uri="{BB962C8B-B14F-4D97-AF65-F5344CB8AC3E}">
        <p14:creationId xmlns:p14="http://schemas.microsoft.com/office/powerpoint/2010/main" val="1874504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DFB16-094B-8D62-8CD5-46FEB7C809F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5392D6A-275B-0829-221D-D2FC46FA30D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059451-85F7-DB2D-811E-135BD24407DD}"/>
              </a:ext>
            </a:extLst>
          </p:cNvPr>
          <p:cNvSpPr>
            <a:spLocks noGrp="1"/>
          </p:cNvSpPr>
          <p:nvPr>
            <p:ph type="dt" sz="half" idx="10"/>
          </p:nvPr>
        </p:nvSpPr>
        <p:spPr/>
        <p:txBody>
          <a:bodyPr/>
          <a:lstStyle/>
          <a:p>
            <a:fld id="{6B4953AA-862B-491B-9285-95391798D041}" type="datetimeFigureOut">
              <a:rPr lang="en-GB" smtClean="0"/>
              <a:t>07/11/2025</a:t>
            </a:fld>
            <a:endParaRPr lang="en-GB"/>
          </a:p>
        </p:txBody>
      </p:sp>
      <p:sp>
        <p:nvSpPr>
          <p:cNvPr id="5" name="Footer Placeholder 4">
            <a:extLst>
              <a:ext uri="{FF2B5EF4-FFF2-40B4-BE49-F238E27FC236}">
                <a16:creationId xmlns:a16="http://schemas.microsoft.com/office/drawing/2014/main" id="{31297F3D-8457-DF35-0E53-C4A935F3D5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A626D8B-95F9-68F6-FF32-C31DD4F3FC4E}"/>
              </a:ext>
            </a:extLst>
          </p:cNvPr>
          <p:cNvSpPr>
            <a:spLocks noGrp="1"/>
          </p:cNvSpPr>
          <p:nvPr>
            <p:ph type="sldNum" sz="quarter" idx="12"/>
          </p:nvPr>
        </p:nvSpPr>
        <p:spPr/>
        <p:txBody>
          <a:bodyPr/>
          <a:lstStyle/>
          <a:p>
            <a:fld id="{B246F103-7C46-46B9-A3FB-7CF8515546D3}" type="slidenum">
              <a:rPr lang="en-GB" smtClean="0"/>
              <a:t>‹#›</a:t>
            </a:fld>
            <a:endParaRPr lang="en-GB"/>
          </a:p>
        </p:txBody>
      </p:sp>
    </p:spTree>
    <p:extLst>
      <p:ext uri="{BB962C8B-B14F-4D97-AF65-F5344CB8AC3E}">
        <p14:creationId xmlns:p14="http://schemas.microsoft.com/office/powerpoint/2010/main" val="3414449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50C17-E217-2836-A1F7-2C2491EBC2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1DE5D5-206F-07A1-9FBB-0DA11D2304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955B794-6D41-AB0F-6FFF-27D11833A7A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B9B595C-D308-FF4A-CF10-3C90FD7097F7}"/>
              </a:ext>
            </a:extLst>
          </p:cNvPr>
          <p:cNvSpPr>
            <a:spLocks noGrp="1"/>
          </p:cNvSpPr>
          <p:nvPr>
            <p:ph type="dt" sz="half" idx="10"/>
          </p:nvPr>
        </p:nvSpPr>
        <p:spPr/>
        <p:txBody>
          <a:bodyPr/>
          <a:lstStyle/>
          <a:p>
            <a:fld id="{6B4953AA-862B-491B-9285-95391798D041}" type="datetimeFigureOut">
              <a:rPr lang="en-GB" smtClean="0"/>
              <a:t>07/11/2025</a:t>
            </a:fld>
            <a:endParaRPr lang="en-GB"/>
          </a:p>
        </p:txBody>
      </p:sp>
      <p:sp>
        <p:nvSpPr>
          <p:cNvPr id="6" name="Footer Placeholder 5">
            <a:extLst>
              <a:ext uri="{FF2B5EF4-FFF2-40B4-BE49-F238E27FC236}">
                <a16:creationId xmlns:a16="http://schemas.microsoft.com/office/drawing/2014/main" id="{A0CBBEC4-1333-9E9B-5C43-16A653D230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2C110BD-97EE-C989-5269-4CA06D026592}"/>
              </a:ext>
            </a:extLst>
          </p:cNvPr>
          <p:cNvSpPr>
            <a:spLocks noGrp="1"/>
          </p:cNvSpPr>
          <p:nvPr>
            <p:ph type="sldNum" sz="quarter" idx="12"/>
          </p:nvPr>
        </p:nvSpPr>
        <p:spPr/>
        <p:txBody>
          <a:bodyPr/>
          <a:lstStyle/>
          <a:p>
            <a:fld id="{B246F103-7C46-46B9-A3FB-7CF8515546D3}" type="slidenum">
              <a:rPr lang="en-GB" smtClean="0"/>
              <a:t>‹#›</a:t>
            </a:fld>
            <a:endParaRPr lang="en-GB"/>
          </a:p>
        </p:txBody>
      </p:sp>
    </p:spTree>
    <p:extLst>
      <p:ext uri="{BB962C8B-B14F-4D97-AF65-F5344CB8AC3E}">
        <p14:creationId xmlns:p14="http://schemas.microsoft.com/office/powerpoint/2010/main" val="3338716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775AF-F0AE-855F-925F-BC2299B8C7D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02BA03-D067-88F5-E853-DFA10FD634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703802-D3A3-B62D-0A2B-7EFC3DBB8C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EEE6368-C879-61BC-74B4-3929ECA89D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A0B9B2-C484-D7A4-D330-2F6107C9BA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F8B06AC-2A57-A421-F5FE-0352197A9109}"/>
              </a:ext>
            </a:extLst>
          </p:cNvPr>
          <p:cNvSpPr>
            <a:spLocks noGrp="1"/>
          </p:cNvSpPr>
          <p:nvPr>
            <p:ph type="dt" sz="half" idx="10"/>
          </p:nvPr>
        </p:nvSpPr>
        <p:spPr/>
        <p:txBody>
          <a:bodyPr/>
          <a:lstStyle/>
          <a:p>
            <a:fld id="{6B4953AA-862B-491B-9285-95391798D041}" type="datetimeFigureOut">
              <a:rPr lang="en-GB" smtClean="0"/>
              <a:t>07/11/2025</a:t>
            </a:fld>
            <a:endParaRPr lang="en-GB"/>
          </a:p>
        </p:txBody>
      </p:sp>
      <p:sp>
        <p:nvSpPr>
          <p:cNvPr id="8" name="Footer Placeholder 7">
            <a:extLst>
              <a:ext uri="{FF2B5EF4-FFF2-40B4-BE49-F238E27FC236}">
                <a16:creationId xmlns:a16="http://schemas.microsoft.com/office/drawing/2014/main" id="{92FBF0B3-37E5-2308-0608-156796B3534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65E07D0-C353-0A2F-1E18-28F1AC353814}"/>
              </a:ext>
            </a:extLst>
          </p:cNvPr>
          <p:cNvSpPr>
            <a:spLocks noGrp="1"/>
          </p:cNvSpPr>
          <p:nvPr>
            <p:ph type="sldNum" sz="quarter" idx="12"/>
          </p:nvPr>
        </p:nvSpPr>
        <p:spPr/>
        <p:txBody>
          <a:bodyPr/>
          <a:lstStyle/>
          <a:p>
            <a:fld id="{B246F103-7C46-46B9-A3FB-7CF8515546D3}" type="slidenum">
              <a:rPr lang="en-GB" smtClean="0"/>
              <a:t>‹#›</a:t>
            </a:fld>
            <a:endParaRPr lang="en-GB"/>
          </a:p>
        </p:txBody>
      </p:sp>
    </p:spTree>
    <p:extLst>
      <p:ext uri="{BB962C8B-B14F-4D97-AF65-F5344CB8AC3E}">
        <p14:creationId xmlns:p14="http://schemas.microsoft.com/office/powerpoint/2010/main" val="1053603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DE9AA-9C06-EA05-628C-28B5EB0BB96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8D0DC809-439E-2C21-3AC4-F6692E7CFCB5}"/>
              </a:ext>
            </a:extLst>
          </p:cNvPr>
          <p:cNvSpPr>
            <a:spLocks noGrp="1"/>
          </p:cNvSpPr>
          <p:nvPr>
            <p:ph type="dt" sz="half" idx="10"/>
          </p:nvPr>
        </p:nvSpPr>
        <p:spPr/>
        <p:txBody>
          <a:bodyPr/>
          <a:lstStyle/>
          <a:p>
            <a:fld id="{6B4953AA-862B-491B-9285-95391798D041}" type="datetimeFigureOut">
              <a:rPr lang="en-GB" smtClean="0"/>
              <a:t>07/11/2025</a:t>
            </a:fld>
            <a:endParaRPr lang="en-GB"/>
          </a:p>
        </p:txBody>
      </p:sp>
      <p:sp>
        <p:nvSpPr>
          <p:cNvPr id="4" name="Footer Placeholder 3">
            <a:extLst>
              <a:ext uri="{FF2B5EF4-FFF2-40B4-BE49-F238E27FC236}">
                <a16:creationId xmlns:a16="http://schemas.microsoft.com/office/drawing/2014/main" id="{E6E7874E-D4A2-CD58-4761-66C86187D68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4F26D71-268A-4DA8-C5F8-E8E2E7B3C6BC}"/>
              </a:ext>
            </a:extLst>
          </p:cNvPr>
          <p:cNvSpPr>
            <a:spLocks noGrp="1"/>
          </p:cNvSpPr>
          <p:nvPr>
            <p:ph type="sldNum" sz="quarter" idx="12"/>
          </p:nvPr>
        </p:nvSpPr>
        <p:spPr/>
        <p:txBody>
          <a:bodyPr/>
          <a:lstStyle/>
          <a:p>
            <a:fld id="{B246F103-7C46-46B9-A3FB-7CF8515546D3}" type="slidenum">
              <a:rPr lang="en-GB" smtClean="0"/>
              <a:t>‹#›</a:t>
            </a:fld>
            <a:endParaRPr lang="en-GB"/>
          </a:p>
        </p:txBody>
      </p:sp>
    </p:spTree>
    <p:extLst>
      <p:ext uri="{BB962C8B-B14F-4D97-AF65-F5344CB8AC3E}">
        <p14:creationId xmlns:p14="http://schemas.microsoft.com/office/powerpoint/2010/main" val="339967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F01EBB-4200-0C54-9263-0DCD3E503F8B}"/>
              </a:ext>
            </a:extLst>
          </p:cNvPr>
          <p:cNvSpPr>
            <a:spLocks noGrp="1"/>
          </p:cNvSpPr>
          <p:nvPr>
            <p:ph type="dt" sz="half" idx="10"/>
          </p:nvPr>
        </p:nvSpPr>
        <p:spPr/>
        <p:txBody>
          <a:bodyPr/>
          <a:lstStyle/>
          <a:p>
            <a:fld id="{6B4953AA-862B-491B-9285-95391798D041}" type="datetimeFigureOut">
              <a:rPr lang="en-GB" smtClean="0"/>
              <a:t>07/11/2025</a:t>
            </a:fld>
            <a:endParaRPr lang="en-GB"/>
          </a:p>
        </p:txBody>
      </p:sp>
      <p:sp>
        <p:nvSpPr>
          <p:cNvPr id="3" name="Footer Placeholder 2">
            <a:extLst>
              <a:ext uri="{FF2B5EF4-FFF2-40B4-BE49-F238E27FC236}">
                <a16:creationId xmlns:a16="http://schemas.microsoft.com/office/drawing/2014/main" id="{FF99B686-EE1D-718B-F9EF-D5962EE415F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2CA0DD9-7FEE-EEAE-2B5A-02991BF5CDB9}"/>
              </a:ext>
            </a:extLst>
          </p:cNvPr>
          <p:cNvSpPr>
            <a:spLocks noGrp="1"/>
          </p:cNvSpPr>
          <p:nvPr>
            <p:ph type="sldNum" sz="quarter" idx="12"/>
          </p:nvPr>
        </p:nvSpPr>
        <p:spPr/>
        <p:txBody>
          <a:bodyPr/>
          <a:lstStyle/>
          <a:p>
            <a:fld id="{B246F103-7C46-46B9-A3FB-7CF8515546D3}" type="slidenum">
              <a:rPr lang="en-GB" smtClean="0"/>
              <a:t>‹#›</a:t>
            </a:fld>
            <a:endParaRPr lang="en-GB"/>
          </a:p>
        </p:txBody>
      </p:sp>
    </p:spTree>
    <p:extLst>
      <p:ext uri="{BB962C8B-B14F-4D97-AF65-F5344CB8AC3E}">
        <p14:creationId xmlns:p14="http://schemas.microsoft.com/office/powerpoint/2010/main" val="4334183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F2A35-5643-96A4-632A-076DB10990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0340A0D-CEB6-EA72-06B3-0DE101F3E4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D48B8CA-6324-8F6C-E80B-71405D3D8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2F4ED8-13B4-9718-D61C-B2A7F57F55C4}"/>
              </a:ext>
            </a:extLst>
          </p:cNvPr>
          <p:cNvSpPr>
            <a:spLocks noGrp="1"/>
          </p:cNvSpPr>
          <p:nvPr>
            <p:ph type="dt" sz="half" idx="10"/>
          </p:nvPr>
        </p:nvSpPr>
        <p:spPr/>
        <p:txBody>
          <a:bodyPr/>
          <a:lstStyle/>
          <a:p>
            <a:fld id="{6B4953AA-862B-491B-9285-95391798D041}" type="datetimeFigureOut">
              <a:rPr lang="en-GB" smtClean="0"/>
              <a:t>07/11/2025</a:t>
            </a:fld>
            <a:endParaRPr lang="en-GB"/>
          </a:p>
        </p:txBody>
      </p:sp>
      <p:sp>
        <p:nvSpPr>
          <p:cNvPr id="6" name="Footer Placeholder 5">
            <a:extLst>
              <a:ext uri="{FF2B5EF4-FFF2-40B4-BE49-F238E27FC236}">
                <a16:creationId xmlns:a16="http://schemas.microsoft.com/office/drawing/2014/main" id="{3FF01F09-3F9C-F525-1757-B59181A3DDB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F3FCC60-40CA-A50D-010F-3D13F356CCA4}"/>
              </a:ext>
            </a:extLst>
          </p:cNvPr>
          <p:cNvSpPr>
            <a:spLocks noGrp="1"/>
          </p:cNvSpPr>
          <p:nvPr>
            <p:ph type="sldNum" sz="quarter" idx="12"/>
          </p:nvPr>
        </p:nvSpPr>
        <p:spPr/>
        <p:txBody>
          <a:bodyPr/>
          <a:lstStyle/>
          <a:p>
            <a:fld id="{B246F103-7C46-46B9-A3FB-7CF8515546D3}" type="slidenum">
              <a:rPr lang="en-GB" smtClean="0"/>
              <a:t>‹#›</a:t>
            </a:fld>
            <a:endParaRPr lang="en-GB"/>
          </a:p>
        </p:txBody>
      </p:sp>
    </p:spTree>
    <p:extLst>
      <p:ext uri="{BB962C8B-B14F-4D97-AF65-F5344CB8AC3E}">
        <p14:creationId xmlns:p14="http://schemas.microsoft.com/office/powerpoint/2010/main" val="3890678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19BA6-B370-CEC7-F8F8-9043D347D5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7CF7F1C-2009-9BE7-6DAA-93F4C18015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67153E8-F652-9E38-0560-55A933838A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D35216-4A20-1222-A1C7-8AF5458B0171}"/>
              </a:ext>
            </a:extLst>
          </p:cNvPr>
          <p:cNvSpPr>
            <a:spLocks noGrp="1"/>
          </p:cNvSpPr>
          <p:nvPr>
            <p:ph type="dt" sz="half" idx="10"/>
          </p:nvPr>
        </p:nvSpPr>
        <p:spPr/>
        <p:txBody>
          <a:bodyPr/>
          <a:lstStyle/>
          <a:p>
            <a:fld id="{6B4953AA-862B-491B-9285-95391798D041}" type="datetimeFigureOut">
              <a:rPr lang="en-GB" smtClean="0"/>
              <a:t>07/11/2025</a:t>
            </a:fld>
            <a:endParaRPr lang="en-GB"/>
          </a:p>
        </p:txBody>
      </p:sp>
      <p:sp>
        <p:nvSpPr>
          <p:cNvPr id="6" name="Footer Placeholder 5">
            <a:extLst>
              <a:ext uri="{FF2B5EF4-FFF2-40B4-BE49-F238E27FC236}">
                <a16:creationId xmlns:a16="http://schemas.microsoft.com/office/drawing/2014/main" id="{BDAA2DC7-51FA-0F77-F83B-398E8635541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3892D12-9807-3E47-50B6-5873C5F103E5}"/>
              </a:ext>
            </a:extLst>
          </p:cNvPr>
          <p:cNvSpPr>
            <a:spLocks noGrp="1"/>
          </p:cNvSpPr>
          <p:nvPr>
            <p:ph type="sldNum" sz="quarter" idx="12"/>
          </p:nvPr>
        </p:nvSpPr>
        <p:spPr/>
        <p:txBody>
          <a:bodyPr/>
          <a:lstStyle/>
          <a:p>
            <a:fld id="{B246F103-7C46-46B9-A3FB-7CF8515546D3}" type="slidenum">
              <a:rPr lang="en-GB" smtClean="0"/>
              <a:t>‹#›</a:t>
            </a:fld>
            <a:endParaRPr lang="en-GB"/>
          </a:p>
        </p:txBody>
      </p:sp>
    </p:spTree>
    <p:extLst>
      <p:ext uri="{BB962C8B-B14F-4D97-AF65-F5344CB8AC3E}">
        <p14:creationId xmlns:p14="http://schemas.microsoft.com/office/powerpoint/2010/main" val="2135901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3F29DCA-8C8D-AA8B-B82E-31A08BC5C2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CA7098F-F642-FB46-935B-697A7F3DA2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13A7B3-CB64-2C3D-C624-77353F2E48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B4953AA-862B-491B-9285-95391798D041}" type="datetimeFigureOut">
              <a:rPr lang="en-GB" smtClean="0"/>
              <a:t>07/11/2025</a:t>
            </a:fld>
            <a:endParaRPr lang="en-GB"/>
          </a:p>
        </p:txBody>
      </p:sp>
      <p:sp>
        <p:nvSpPr>
          <p:cNvPr id="5" name="Footer Placeholder 4">
            <a:extLst>
              <a:ext uri="{FF2B5EF4-FFF2-40B4-BE49-F238E27FC236}">
                <a16:creationId xmlns:a16="http://schemas.microsoft.com/office/drawing/2014/main" id="{B3F93D4C-8084-BB1F-DB7A-293DF63AD2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69D12E8D-2C7D-B542-A84B-B8FEECF791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246F103-7C46-46B9-A3FB-7CF8515546D3}" type="slidenum">
              <a:rPr lang="en-GB" smtClean="0"/>
              <a:t>‹#›</a:t>
            </a:fld>
            <a:endParaRPr lang="en-GB"/>
          </a:p>
        </p:txBody>
      </p:sp>
    </p:spTree>
    <p:extLst>
      <p:ext uri="{BB962C8B-B14F-4D97-AF65-F5344CB8AC3E}">
        <p14:creationId xmlns:p14="http://schemas.microsoft.com/office/powerpoint/2010/main" val="40827439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865" y="1138335"/>
            <a:ext cx="4105470" cy="454421"/>
          </a:xfrm>
        </p:spPr>
        <p:txBody>
          <a:bodyPr>
            <a:normAutofit fontScale="90000"/>
          </a:bodyPr>
          <a:lstStyle/>
          <a:p>
            <a:pPr algn="ctr"/>
            <a:br>
              <a:rPr lang="en-US" b="1" dirty="0"/>
            </a:br>
            <a:br>
              <a:rPr lang="en-US" b="1" dirty="0"/>
            </a:br>
            <a:br>
              <a:rPr lang="en-US" b="1" dirty="0"/>
            </a:br>
            <a:br>
              <a:rPr lang="en-US" b="1" dirty="0"/>
            </a:br>
            <a:br>
              <a:rPr lang="en-US" b="1" dirty="0"/>
            </a:br>
            <a:br>
              <a:rPr lang="en-US" b="1" dirty="0"/>
            </a:br>
            <a:br>
              <a:rPr lang="en-US" b="1" dirty="0"/>
            </a:br>
            <a:r>
              <a:rPr lang="en-US" b="1" dirty="0"/>
              <a:t>What does evidence reveal about how Bryan Scott was treated in the RAF?</a:t>
            </a:r>
            <a:r>
              <a:rPr lang="en-US" sz="5300" b="1" dirty="0"/>
              <a:t> </a:t>
            </a:r>
            <a:endParaRPr lang="en-GB" sz="5300" b="1" dirty="0"/>
          </a:p>
        </p:txBody>
      </p:sp>
      <p:sp>
        <p:nvSpPr>
          <p:cNvPr id="11" name="TextBox 10">
            <a:extLst>
              <a:ext uri="{FF2B5EF4-FFF2-40B4-BE49-F238E27FC236}">
                <a16:creationId xmlns:a16="http://schemas.microsoft.com/office/drawing/2014/main" id="{BAB9F2D1-D32A-085C-A799-9B3C129A9624}"/>
              </a:ext>
            </a:extLst>
          </p:cNvPr>
          <p:cNvSpPr txBox="1"/>
          <p:nvPr/>
        </p:nvSpPr>
        <p:spPr>
          <a:xfrm>
            <a:off x="5524995" y="2565070"/>
            <a:ext cx="1579418" cy="369332"/>
          </a:xfrm>
          <a:prstGeom prst="rect">
            <a:avLst/>
          </a:prstGeom>
          <a:noFill/>
        </p:spPr>
        <p:txBody>
          <a:bodyPr wrap="square" rtlCol="0">
            <a:spAutoFit/>
          </a:bodyPr>
          <a:lstStyle/>
          <a:p>
            <a:r>
              <a:rPr lang="en-GB" dirty="0"/>
              <a:t> </a:t>
            </a:r>
          </a:p>
        </p:txBody>
      </p:sp>
      <p:pic>
        <p:nvPicPr>
          <p:cNvPr id="12" name="Picture 11">
            <a:extLst>
              <a:ext uri="{FF2B5EF4-FFF2-40B4-BE49-F238E27FC236}">
                <a16:creationId xmlns:a16="http://schemas.microsoft.com/office/drawing/2014/main" id="{338624CC-AD0D-219B-402B-61B72A841EAF}"/>
              </a:ext>
            </a:extLst>
          </p:cNvPr>
          <p:cNvPicPr>
            <a:picLocks noChangeAspect="1"/>
          </p:cNvPicPr>
          <p:nvPr/>
        </p:nvPicPr>
        <p:blipFill>
          <a:blip r:embed="rId3"/>
          <a:stretch>
            <a:fillRect/>
          </a:stretch>
        </p:blipFill>
        <p:spPr>
          <a:xfrm>
            <a:off x="-194386" y="185810"/>
            <a:ext cx="2144484" cy="1277159"/>
          </a:xfrm>
          <a:prstGeom prst="rect">
            <a:avLst/>
          </a:prstGeom>
        </p:spPr>
      </p:pic>
      <p:pic>
        <p:nvPicPr>
          <p:cNvPr id="14" name="Picture 13">
            <a:extLst>
              <a:ext uri="{FF2B5EF4-FFF2-40B4-BE49-F238E27FC236}">
                <a16:creationId xmlns:a16="http://schemas.microsoft.com/office/drawing/2014/main" id="{F5BF253A-B2E9-375F-CEED-D08C013C353A}"/>
              </a:ext>
            </a:extLst>
          </p:cNvPr>
          <p:cNvPicPr>
            <a:picLocks noChangeAspect="1"/>
          </p:cNvPicPr>
          <p:nvPr/>
        </p:nvPicPr>
        <p:blipFill>
          <a:blip r:embed="rId4"/>
          <a:stretch>
            <a:fillRect/>
          </a:stretch>
        </p:blipFill>
        <p:spPr>
          <a:xfrm>
            <a:off x="10510635" y="292895"/>
            <a:ext cx="1423217" cy="1556644"/>
          </a:xfrm>
          <a:prstGeom prst="rect">
            <a:avLst/>
          </a:prstGeom>
        </p:spPr>
      </p:pic>
      <p:pic>
        <p:nvPicPr>
          <p:cNvPr id="4" name="Picture 3">
            <a:extLst>
              <a:ext uri="{FF2B5EF4-FFF2-40B4-BE49-F238E27FC236}">
                <a16:creationId xmlns:a16="http://schemas.microsoft.com/office/drawing/2014/main" id="{B3C6F060-CAA5-8581-9AD1-782BC124DBDC}"/>
              </a:ext>
            </a:extLst>
          </p:cNvPr>
          <p:cNvPicPr>
            <a:picLocks noChangeAspect="1"/>
          </p:cNvPicPr>
          <p:nvPr/>
        </p:nvPicPr>
        <p:blipFill>
          <a:blip r:embed="rId5"/>
          <a:stretch>
            <a:fillRect/>
          </a:stretch>
        </p:blipFill>
        <p:spPr>
          <a:xfrm>
            <a:off x="5930922" y="519498"/>
            <a:ext cx="4228667" cy="6338502"/>
          </a:xfrm>
          <a:prstGeom prst="rect">
            <a:avLst/>
          </a:prstGeom>
        </p:spPr>
      </p:pic>
    </p:spTree>
    <p:extLst>
      <p:ext uri="{BB962C8B-B14F-4D97-AF65-F5344CB8AC3E}">
        <p14:creationId xmlns:p14="http://schemas.microsoft.com/office/powerpoint/2010/main" val="10984138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0C5502-F3E5-0789-CFB6-735C62F45C1F}"/>
              </a:ext>
            </a:extLst>
          </p:cNvPr>
          <p:cNvPicPr>
            <a:picLocks noChangeAspect="1"/>
          </p:cNvPicPr>
          <p:nvPr/>
        </p:nvPicPr>
        <p:blipFill>
          <a:blip r:embed="rId3"/>
          <a:stretch>
            <a:fillRect/>
          </a:stretch>
        </p:blipFill>
        <p:spPr>
          <a:xfrm>
            <a:off x="0" y="0"/>
            <a:ext cx="6446520" cy="6858000"/>
          </a:xfrm>
          <a:prstGeom prst="rect">
            <a:avLst/>
          </a:prstGeom>
        </p:spPr>
      </p:pic>
      <p:pic>
        <p:nvPicPr>
          <p:cNvPr id="4" name="Picture 3">
            <a:extLst>
              <a:ext uri="{FF2B5EF4-FFF2-40B4-BE49-F238E27FC236}">
                <a16:creationId xmlns:a16="http://schemas.microsoft.com/office/drawing/2014/main" id="{1E305155-970D-838D-856B-610AF49045B5}"/>
              </a:ext>
            </a:extLst>
          </p:cNvPr>
          <p:cNvPicPr>
            <a:picLocks noChangeAspect="1"/>
          </p:cNvPicPr>
          <p:nvPr/>
        </p:nvPicPr>
        <p:blipFill>
          <a:blip r:embed="rId4"/>
          <a:srcRect l="41862" t="54694" r="42755" b="27211"/>
          <a:stretch>
            <a:fillRect/>
          </a:stretch>
        </p:blipFill>
        <p:spPr>
          <a:xfrm>
            <a:off x="6204858" y="1719433"/>
            <a:ext cx="5523722" cy="3655000"/>
          </a:xfrm>
          <a:prstGeom prst="rect">
            <a:avLst/>
          </a:prstGeom>
        </p:spPr>
      </p:pic>
    </p:spTree>
    <p:extLst>
      <p:ext uri="{BB962C8B-B14F-4D97-AF65-F5344CB8AC3E}">
        <p14:creationId xmlns:p14="http://schemas.microsoft.com/office/powerpoint/2010/main" val="26870388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EAB68B-BA35-2AB2-D128-B0F9C19BC4B2}"/>
              </a:ext>
            </a:extLst>
          </p:cNvPr>
          <p:cNvPicPr>
            <a:picLocks noChangeAspect="1"/>
          </p:cNvPicPr>
          <p:nvPr/>
        </p:nvPicPr>
        <p:blipFill>
          <a:blip r:embed="rId2"/>
          <a:stretch>
            <a:fillRect/>
          </a:stretch>
        </p:blipFill>
        <p:spPr>
          <a:xfrm>
            <a:off x="1" y="0"/>
            <a:ext cx="12191999" cy="6858000"/>
          </a:xfrm>
          <a:prstGeom prst="rect">
            <a:avLst/>
          </a:prstGeom>
        </p:spPr>
      </p:pic>
    </p:spTree>
    <p:extLst>
      <p:ext uri="{BB962C8B-B14F-4D97-AF65-F5344CB8AC3E}">
        <p14:creationId xmlns:p14="http://schemas.microsoft.com/office/powerpoint/2010/main" val="19413875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C94D5-97A2-C4F0-2D98-E80E91CA680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B69FB41-5806-7D55-2AA5-27D2AAF6871C}"/>
              </a:ext>
            </a:extLst>
          </p:cNvPr>
          <p:cNvSpPr>
            <a:spLocks noGrp="1"/>
          </p:cNvSpPr>
          <p:nvPr>
            <p:ph idx="1"/>
          </p:nvPr>
        </p:nvSpPr>
        <p:spPr/>
        <p:txBody>
          <a:bodyPr/>
          <a:lstStyle/>
          <a:p>
            <a:endParaRPr lang="en-GB"/>
          </a:p>
        </p:txBody>
      </p:sp>
      <p:pic>
        <p:nvPicPr>
          <p:cNvPr id="4" name="Picture 3">
            <a:extLst>
              <a:ext uri="{FF2B5EF4-FFF2-40B4-BE49-F238E27FC236}">
                <a16:creationId xmlns:a16="http://schemas.microsoft.com/office/drawing/2014/main" id="{C45634AA-759A-4291-FA0B-557938BB23BF}"/>
              </a:ext>
            </a:extLst>
          </p:cNvPr>
          <p:cNvPicPr>
            <a:picLocks noChangeAspect="1"/>
          </p:cNvPicPr>
          <p:nvPr/>
        </p:nvPicPr>
        <p:blipFill>
          <a:blip r:embed="rId3"/>
          <a:stretch>
            <a:fillRect/>
          </a:stretch>
        </p:blipFill>
        <p:spPr>
          <a:xfrm>
            <a:off x="0" y="249936"/>
            <a:ext cx="12192000" cy="6358128"/>
          </a:xfrm>
          <a:prstGeom prst="rect">
            <a:avLst/>
          </a:prstGeom>
        </p:spPr>
      </p:pic>
    </p:spTree>
    <p:extLst>
      <p:ext uri="{BB962C8B-B14F-4D97-AF65-F5344CB8AC3E}">
        <p14:creationId xmlns:p14="http://schemas.microsoft.com/office/powerpoint/2010/main" val="299156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rrow: Right 3">
            <a:extLst>
              <a:ext uri="{FF2B5EF4-FFF2-40B4-BE49-F238E27FC236}">
                <a16:creationId xmlns:a16="http://schemas.microsoft.com/office/drawing/2014/main" id="{90383F00-A899-0060-0E12-2A6EF16443BE}"/>
              </a:ext>
            </a:extLst>
          </p:cNvPr>
          <p:cNvSpPr/>
          <p:nvPr/>
        </p:nvSpPr>
        <p:spPr>
          <a:xfrm>
            <a:off x="905069" y="2873829"/>
            <a:ext cx="3069772" cy="8397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84E6F357-E4AD-9D6C-7615-E804CE0DE847}"/>
              </a:ext>
            </a:extLst>
          </p:cNvPr>
          <p:cNvSpPr txBox="1"/>
          <p:nvPr/>
        </p:nvSpPr>
        <p:spPr>
          <a:xfrm>
            <a:off x="905069" y="4049486"/>
            <a:ext cx="2453951" cy="2031325"/>
          </a:xfrm>
          <a:prstGeom prst="rect">
            <a:avLst/>
          </a:prstGeom>
          <a:noFill/>
        </p:spPr>
        <p:txBody>
          <a:bodyPr wrap="square" rtlCol="0">
            <a:spAutoFit/>
          </a:bodyPr>
          <a:lstStyle/>
          <a:p>
            <a:r>
              <a:rPr lang="en-GB" dirty="0"/>
              <a:t>All local children attend</a:t>
            </a:r>
          </a:p>
          <a:p>
            <a:r>
              <a:rPr lang="en-GB" sz="3600" b="1" dirty="0"/>
              <a:t>Primary School </a:t>
            </a:r>
          </a:p>
          <a:p>
            <a:endParaRPr lang="en-GB" dirty="0"/>
          </a:p>
        </p:txBody>
      </p:sp>
      <p:sp>
        <p:nvSpPr>
          <p:cNvPr id="6" name="Explosion: 14 Points 5">
            <a:extLst>
              <a:ext uri="{FF2B5EF4-FFF2-40B4-BE49-F238E27FC236}">
                <a16:creationId xmlns:a16="http://schemas.microsoft.com/office/drawing/2014/main" id="{9F7B8947-BB69-BA58-A56B-CDE2BA3C21F3}"/>
              </a:ext>
            </a:extLst>
          </p:cNvPr>
          <p:cNvSpPr/>
          <p:nvPr/>
        </p:nvSpPr>
        <p:spPr>
          <a:xfrm>
            <a:off x="3769566" y="1035698"/>
            <a:ext cx="4124131" cy="4516015"/>
          </a:xfrm>
          <a:prstGeom prst="irregularSeal2">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t>All children sat the </a:t>
            </a:r>
            <a:r>
              <a:rPr lang="en-GB" sz="2800" b="1" dirty="0"/>
              <a:t>11+</a:t>
            </a:r>
          </a:p>
          <a:p>
            <a:pPr algn="ctr"/>
            <a:r>
              <a:rPr lang="en-GB" sz="2800" b="1" dirty="0"/>
              <a:t>Exam </a:t>
            </a:r>
          </a:p>
        </p:txBody>
      </p:sp>
      <p:sp>
        <p:nvSpPr>
          <p:cNvPr id="7" name="Arrow: Right 6">
            <a:extLst>
              <a:ext uri="{FF2B5EF4-FFF2-40B4-BE49-F238E27FC236}">
                <a16:creationId xmlns:a16="http://schemas.microsoft.com/office/drawing/2014/main" id="{7D15B423-3BAE-2EB4-9576-ABDD33879D9D}"/>
              </a:ext>
            </a:extLst>
          </p:cNvPr>
          <p:cNvSpPr/>
          <p:nvPr/>
        </p:nvSpPr>
        <p:spPr>
          <a:xfrm rot="20252313">
            <a:off x="7520474" y="1576873"/>
            <a:ext cx="2397967" cy="73711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9EA347A1-5F5E-0366-EDFA-B01F65AB9394}"/>
              </a:ext>
            </a:extLst>
          </p:cNvPr>
          <p:cNvSpPr/>
          <p:nvPr/>
        </p:nvSpPr>
        <p:spPr>
          <a:xfrm rot="826008">
            <a:off x="7536418" y="4006015"/>
            <a:ext cx="2118048" cy="83975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FD70EBFC-3549-3E31-08E8-6075C51EC9B6}"/>
              </a:ext>
            </a:extLst>
          </p:cNvPr>
          <p:cNvSpPr txBox="1"/>
          <p:nvPr/>
        </p:nvSpPr>
        <p:spPr>
          <a:xfrm>
            <a:off x="9853127" y="587829"/>
            <a:ext cx="2174032" cy="2031325"/>
          </a:xfrm>
          <a:prstGeom prst="rect">
            <a:avLst/>
          </a:prstGeom>
          <a:noFill/>
        </p:spPr>
        <p:txBody>
          <a:bodyPr wrap="square" rtlCol="0">
            <a:spAutoFit/>
          </a:bodyPr>
          <a:lstStyle/>
          <a:p>
            <a:r>
              <a:rPr lang="en-GB" dirty="0"/>
              <a:t>Children who </a:t>
            </a:r>
            <a:r>
              <a:rPr lang="en-GB" i="1" dirty="0"/>
              <a:t>passed</a:t>
            </a:r>
            <a:r>
              <a:rPr lang="en-GB" dirty="0"/>
              <a:t> the exam went to </a:t>
            </a:r>
            <a:r>
              <a:rPr lang="en-GB" sz="3600" b="1" dirty="0"/>
              <a:t>Grammar schools</a:t>
            </a:r>
          </a:p>
        </p:txBody>
      </p:sp>
      <p:sp>
        <p:nvSpPr>
          <p:cNvPr id="10" name="TextBox 9">
            <a:extLst>
              <a:ext uri="{FF2B5EF4-FFF2-40B4-BE49-F238E27FC236}">
                <a16:creationId xmlns:a16="http://schemas.microsoft.com/office/drawing/2014/main" id="{5A409169-16D1-D2F6-8542-968B78478520}"/>
              </a:ext>
            </a:extLst>
          </p:cNvPr>
          <p:cNvSpPr txBox="1"/>
          <p:nvPr/>
        </p:nvSpPr>
        <p:spPr>
          <a:xfrm>
            <a:off x="9723962" y="4049486"/>
            <a:ext cx="2468038" cy="2308324"/>
          </a:xfrm>
          <a:prstGeom prst="rect">
            <a:avLst/>
          </a:prstGeom>
          <a:noFill/>
        </p:spPr>
        <p:txBody>
          <a:bodyPr wrap="square" rtlCol="0">
            <a:spAutoFit/>
          </a:bodyPr>
          <a:lstStyle/>
          <a:p>
            <a:r>
              <a:rPr lang="en-GB" dirty="0"/>
              <a:t>Children who </a:t>
            </a:r>
            <a:r>
              <a:rPr lang="en-GB" i="1" dirty="0"/>
              <a:t>failed </a:t>
            </a:r>
            <a:r>
              <a:rPr lang="en-GB" dirty="0"/>
              <a:t>went to </a:t>
            </a:r>
            <a:r>
              <a:rPr lang="en-GB" sz="3600" b="1" dirty="0"/>
              <a:t>Secondary Modern schools </a:t>
            </a:r>
          </a:p>
        </p:txBody>
      </p:sp>
      <p:sp>
        <p:nvSpPr>
          <p:cNvPr id="11" name="TextBox 10">
            <a:extLst>
              <a:ext uri="{FF2B5EF4-FFF2-40B4-BE49-F238E27FC236}">
                <a16:creationId xmlns:a16="http://schemas.microsoft.com/office/drawing/2014/main" id="{DD5855F9-F69E-5484-C4FF-CD43E1C7C953}"/>
              </a:ext>
            </a:extLst>
          </p:cNvPr>
          <p:cNvSpPr txBox="1"/>
          <p:nvPr/>
        </p:nvSpPr>
        <p:spPr>
          <a:xfrm>
            <a:off x="1007706" y="410547"/>
            <a:ext cx="3620278" cy="1446550"/>
          </a:xfrm>
          <a:prstGeom prst="rect">
            <a:avLst/>
          </a:prstGeom>
          <a:noFill/>
        </p:spPr>
        <p:txBody>
          <a:bodyPr wrap="square" rtlCol="0">
            <a:spAutoFit/>
          </a:bodyPr>
          <a:lstStyle/>
          <a:p>
            <a:r>
              <a:rPr lang="en-GB" sz="4400" b="1" dirty="0"/>
              <a:t>Selective Education</a:t>
            </a:r>
          </a:p>
        </p:txBody>
      </p:sp>
    </p:spTree>
    <p:extLst>
      <p:ext uri="{BB962C8B-B14F-4D97-AF65-F5344CB8AC3E}">
        <p14:creationId xmlns:p14="http://schemas.microsoft.com/office/powerpoint/2010/main" val="151512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4B9E0E-3DAB-444B-032C-5A788B0CFB83}"/>
              </a:ext>
            </a:extLst>
          </p:cNvPr>
          <p:cNvPicPr>
            <a:picLocks noChangeAspect="1"/>
          </p:cNvPicPr>
          <p:nvPr/>
        </p:nvPicPr>
        <p:blipFill>
          <a:blip r:embed="rId3"/>
          <a:stretch>
            <a:fillRect/>
          </a:stretch>
        </p:blipFill>
        <p:spPr>
          <a:xfrm>
            <a:off x="279918" y="925595"/>
            <a:ext cx="3265715" cy="3977641"/>
          </a:xfrm>
          <a:prstGeom prst="rect">
            <a:avLst/>
          </a:prstGeom>
        </p:spPr>
      </p:pic>
      <p:pic>
        <p:nvPicPr>
          <p:cNvPr id="5" name="Picture 4">
            <a:extLst>
              <a:ext uri="{FF2B5EF4-FFF2-40B4-BE49-F238E27FC236}">
                <a16:creationId xmlns:a16="http://schemas.microsoft.com/office/drawing/2014/main" id="{1B05D66F-1E97-CC91-1B4F-11C6D98252A1}"/>
              </a:ext>
            </a:extLst>
          </p:cNvPr>
          <p:cNvPicPr>
            <a:picLocks noChangeAspect="1"/>
          </p:cNvPicPr>
          <p:nvPr/>
        </p:nvPicPr>
        <p:blipFill>
          <a:blip r:embed="rId4"/>
          <a:stretch>
            <a:fillRect/>
          </a:stretch>
        </p:blipFill>
        <p:spPr>
          <a:xfrm>
            <a:off x="4932785" y="1134213"/>
            <a:ext cx="3713584" cy="3512431"/>
          </a:xfrm>
          <a:prstGeom prst="rect">
            <a:avLst/>
          </a:prstGeom>
        </p:spPr>
      </p:pic>
      <p:sp>
        <p:nvSpPr>
          <p:cNvPr id="6" name="Arrow: Right 5">
            <a:extLst>
              <a:ext uri="{FF2B5EF4-FFF2-40B4-BE49-F238E27FC236}">
                <a16:creationId xmlns:a16="http://schemas.microsoft.com/office/drawing/2014/main" id="{A755F8FF-CDA0-2A9B-2422-7FD7E1D7F0DA}"/>
              </a:ext>
            </a:extLst>
          </p:cNvPr>
          <p:cNvSpPr/>
          <p:nvPr/>
        </p:nvSpPr>
        <p:spPr>
          <a:xfrm>
            <a:off x="3368351" y="2808515"/>
            <a:ext cx="1418253" cy="48519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rrow: Right 6">
            <a:extLst>
              <a:ext uri="{FF2B5EF4-FFF2-40B4-BE49-F238E27FC236}">
                <a16:creationId xmlns:a16="http://schemas.microsoft.com/office/drawing/2014/main" id="{C949358D-3090-BBD5-8529-BBABA379CD03}"/>
              </a:ext>
            </a:extLst>
          </p:cNvPr>
          <p:cNvSpPr/>
          <p:nvPr/>
        </p:nvSpPr>
        <p:spPr>
          <a:xfrm rot="19918491">
            <a:off x="8434873" y="1380931"/>
            <a:ext cx="1502229" cy="65314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Right 7">
            <a:extLst>
              <a:ext uri="{FF2B5EF4-FFF2-40B4-BE49-F238E27FC236}">
                <a16:creationId xmlns:a16="http://schemas.microsoft.com/office/drawing/2014/main" id="{DD460D25-95F0-C15F-E2A0-DC8E55204ACB}"/>
              </a:ext>
            </a:extLst>
          </p:cNvPr>
          <p:cNvSpPr/>
          <p:nvPr/>
        </p:nvSpPr>
        <p:spPr>
          <a:xfrm>
            <a:off x="8836090" y="2967135"/>
            <a:ext cx="1455575" cy="61582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Right 8">
            <a:extLst>
              <a:ext uri="{FF2B5EF4-FFF2-40B4-BE49-F238E27FC236}">
                <a16:creationId xmlns:a16="http://schemas.microsoft.com/office/drawing/2014/main" id="{73B4B21A-B94A-9682-29EF-EACF045BA6DC}"/>
              </a:ext>
            </a:extLst>
          </p:cNvPr>
          <p:cNvSpPr/>
          <p:nvPr/>
        </p:nvSpPr>
        <p:spPr>
          <a:xfrm rot="903031">
            <a:off x="8520836" y="4484501"/>
            <a:ext cx="1510692" cy="6679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Picture 9">
            <a:extLst>
              <a:ext uri="{FF2B5EF4-FFF2-40B4-BE49-F238E27FC236}">
                <a16:creationId xmlns:a16="http://schemas.microsoft.com/office/drawing/2014/main" id="{BA1E95F1-8627-3377-E9ED-696BD97C2FCC}"/>
              </a:ext>
            </a:extLst>
          </p:cNvPr>
          <p:cNvPicPr>
            <a:picLocks noChangeAspect="1"/>
          </p:cNvPicPr>
          <p:nvPr/>
        </p:nvPicPr>
        <p:blipFill>
          <a:blip r:embed="rId5"/>
          <a:stretch>
            <a:fillRect/>
          </a:stretch>
        </p:blipFill>
        <p:spPr>
          <a:xfrm rot="20107107">
            <a:off x="10083106" y="713001"/>
            <a:ext cx="858875" cy="425186"/>
          </a:xfrm>
          <a:prstGeom prst="rect">
            <a:avLst/>
          </a:prstGeom>
        </p:spPr>
      </p:pic>
      <p:pic>
        <p:nvPicPr>
          <p:cNvPr id="11" name="Picture 10">
            <a:extLst>
              <a:ext uri="{FF2B5EF4-FFF2-40B4-BE49-F238E27FC236}">
                <a16:creationId xmlns:a16="http://schemas.microsoft.com/office/drawing/2014/main" id="{967EF13B-EC6D-39D6-4021-4A7A8031BA99}"/>
              </a:ext>
            </a:extLst>
          </p:cNvPr>
          <p:cNvPicPr>
            <a:picLocks noChangeAspect="1"/>
          </p:cNvPicPr>
          <p:nvPr/>
        </p:nvPicPr>
        <p:blipFill>
          <a:blip r:embed="rId5"/>
          <a:stretch>
            <a:fillRect/>
          </a:stretch>
        </p:blipFill>
        <p:spPr>
          <a:xfrm>
            <a:off x="10124338" y="1018748"/>
            <a:ext cx="916125" cy="453527"/>
          </a:xfrm>
          <a:prstGeom prst="rect">
            <a:avLst/>
          </a:prstGeom>
        </p:spPr>
      </p:pic>
      <p:pic>
        <p:nvPicPr>
          <p:cNvPr id="12" name="Picture 11">
            <a:extLst>
              <a:ext uri="{FF2B5EF4-FFF2-40B4-BE49-F238E27FC236}">
                <a16:creationId xmlns:a16="http://schemas.microsoft.com/office/drawing/2014/main" id="{74720C63-8929-EAFE-9549-8CBE52528D59}"/>
              </a:ext>
            </a:extLst>
          </p:cNvPr>
          <p:cNvPicPr>
            <a:picLocks noChangeAspect="1"/>
          </p:cNvPicPr>
          <p:nvPr/>
        </p:nvPicPr>
        <p:blipFill>
          <a:blip r:embed="rId5"/>
          <a:stretch>
            <a:fillRect/>
          </a:stretch>
        </p:blipFill>
        <p:spPr>
          <a:xfrm rot="18876066">
            <a:off x="9822729" y="405173"/>
            <a:ext cx="937872" cy="464293"/>
          </a:xfrm>
          <a:prstGeom prst="rect">
            <a:avLst/>
          </a:prstGeom>
        </p:spPr>
      </p:pic>
      <p:pic>
        <p:nvPicPr>
          <p:cNvPr id="13" name="Picture 12">
            <a:extLst>
              <a:ext uri="{FF2B5EF4-FFF2-40B4-BE49-F238E27FC236}">
                <a16:creationId xmlns:a16="http://schemas.microsoft.com/office/drawing/2014/main" id="{73C7D89F-90BD-F94B-3BB9-A097B8DA7F73}"/>
              </a:ext>
            </a:extLst>
          </p:cNvPr>
          <p:cNvPicPr>
            <a:picLocks noChangeAspect="1"/>
          </p:cNvPicPr>
          <p:nvPr/>
        </p:nvPicPr>
        <p:blipFill>
          <a:blip r:embed="rId6"/>
          <a:stretch>
            <a:fillRect/>
          </a:stretch>
        </p:blipFill>
        <p:spPr>
          <a:xfrm>
            <a:off x="10467392" y="2552700"/>
            <a:ext cx="1444690" cy="1444690"/>
          </a:xfrm>
          <a:prstGeom prst="rect">
            <a:avLst/>
          </a:prstGeom>
        </p:spPr>
      </p:pic>
      <p:pic>
        <p:nvPicPr>
          <p:cNvPr id="14" name="Picture 13">
            <a:extLst>
              <a:ext uri="{FF2B5EF4-FFF2-40B4-BE49-F238E27FC236}">
                <a16:creationId xmlns:a16="http://schemas.microsoft.com/office/drawing/2014/main" id="{52051FF3-5BC4-0046-9CB5-06D9657A9BCD}"/>
              </a:ext>
            </a:extLst>
          </p:cNvPr>
          <p:cNvPicPr>
            <a:picLocks noChangeAspect="1"/>
          </p:cNvPicPr>
          <p:nvPr/>
        </p:nvPicPr>
        <p:blipFill>
          <a:blip r:embed="rId7"/>
          <a:stretch>
            <a:fillRect/>
          </a:stretch>
        </p:blipFill>
        <p:spPr>
          <a:xfrm>
            <a:off x="10291665" y="4764436"/>
            <a:ext cx="1541514" cy="1541514"/>
          </a:xfrm>
          <a:prstGeom prst="rect">
            <a:avLst/>
          </a:prstGeom>
        </p:spPr>
      </p:pic>
    </p:spTree>
    <p:extLst>
      <p:ext uri="{BB962C8B-B14F-4D97-AF65-F5344CB8AC3E}">
        <p14:creationId xmlns:p14="http://schemas.microsoft.com/office/powerpoint/2010/main" val="30268706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46F0-5110-8B54-F10F-8A75DAC663F1}"/>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4CD3EB0-50C8-DF49-87E7-E7AC437519C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C9F1F5F5-12D9-5DD3-CF1A-39C51D9B5EAE}"/>
              </a:ext>
            </a:extLst>
          </p:cNvPr>
          <p:cNvPicPr>
            <a:picLocks noChangeAspect="1"/>
          </p:cNvPicPr>
          <p:nvPr/>
        </p:nvPicPr>
        <p:blipFill>
          <a:blip r:embed="rId3"/>
          <a:stretch>
            <a:fillRect/>
          </a:stretch>
        </p:blipFill>
        <p:spPr>
          <a:xfrm>
            <a:off x="762000" y="0"/>
            <a:ext cx="10668000" cy="6858000"/>
          </a:xfrm>
          <a:prstGeom prst="rect">
            <a:avLst/>
          </a:prstGeom>
        </p:spPr>
      </p:pic>
    </p:spTree>
    <p:extLst>
      <p:ext uri="{BB962C8B-B14F-4D97-AF65-F5344CB8AC3E}">
        <p14:creationId xmlns:p14="http://schemas.microsoft.com/office/powerpoint/2010/main" val="636033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9853833-9358-9A47-5129-5E970E01ADFF}"/>
              </a:ext>
            </a:extLst>
          </p:cNvPr>
          <p:cNvPicPr>
            <a:picLocks noChangeAspect="1"/>
          </p:cNvPicPr>
          <p:nvPr/>
        </p:nvPicPr>
        <p:blipFill>
          <a:blip r:embed="rId3"/>
          <a:stretch>
            <a:fillRect/>
          </a:stretch>
        </p:blipFill>
        <p:spPr>
          <a:xfrm>
            <a:off x="0" y="0"/>
            <a:ext cx="8090544" cy="6858000"/>
          </a:xfrm>
          <a:prstGeom prst="rect">
            <a:avLst/>
          </a:prstGeom>
        </p:spPr>
      </p:pic>
      <p:pic>
        <p:nvPicPr>
          <p:cNvPr id="3" name="Picture 2">
            <a:extLst>
              <a:ext uri="{FF2B5EF4-FFF2-40B4-BE49-F238E27FC236}">
                <a16:creationId xmlns:a16="http://schemas.microsoft.com/office/drawing/2014/main" id="{D2C1EBE9-0347-0A9A-F37C-FAB3EDC587D0}"/>
              </a:ext>
            </a:extLst>
          </p:cNvPr>
          <p:cNvPicPr>
            <a:picLocks noChangeAspect="1"/>
          </p:cNvPicPr>
          <p:nvPr/>
        </p:nvPicPr>
        <p:blipFill>
          <a:blip r:embed="rId4"/>
          <a:stretch>
            <a:fillRect/>
          </a:stretch>
        </p:blipFill>
        <p:spPr>
          <a:xfrm>
            <a:off x="7620000" y="1714500"/>
            <a:ext cx="4572000" cy="3429000"/>
          </a:xfrm>
          <a:prstGeom prst="rect">
            <a:avLst/>
          </a:prstGeom>
        </p:spPr>
      </p:pic>
      <p:sp>
        <p:nvSpPr>
          <p:cNvPr id="4" name="Rectangle 3">
            <a:extLst>
              <a:ext uri="{FF2B5EF4-FFF2-40B4-BE49-F238E27FC236}">
                <a16:creationId xmlns:a16="http://schemas.microsoft.com/office/drawing/2014/main" id="{8277579C-55F7-EFA2-7278-06013FA31891}"/>
              </a:ext>
            </a:extLst>
          </p:cNvPr>
          <p:cNvSpPr/>
          <p:nvPr/>
        </p:nvSpPr>
        <p:spPr>
          <a:xfrm>
            <a:off x="4672584" y="3749040"/>
            <a:ext cx="2139696" cy="34747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t>Falkland Islands</a:t>
            </a:r>
          </a:p>
        </p:txBody>
      </p:sp>
    </p:spTree>
    <p:extLst>
      <p:ext uri="{BB962C8B-B14F-4D97-AF65-F5344CB8AC3E}">
        <p14:creationId xmlns:p14="http://schemas.microsoft.com/office/powerpoint/2010/main" val="42331890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EE8D51-350C-B0FD-037D-C43503721245}"/>
              </a:ext>
            </a:extLst>
          </p:cNvPr>
          <p:cNvPicPr>
            <a:picLocks noChangeAspect="1"/>
          </p:cNvPicPr>
          <p:nvPr/>
        </p:nvPicPr>
        <p:blipFill>
          <a:blip r:embed="rId3"/>
          <a:stretch>
            <a:fillRect/>
          </a:stretch>
        </p:blipFill>
        <p:spPr>
          <a:xfrm>
            <a:off x="712954" y="0"/>
            <a:ext cx="10766091" cy="6858000"/>
          </a:xfrm>
          <a:prstGeom prst="rect">
            <a:avLst/>
          </a:prstGeom>
        </p:spPr>
      </p:pic>
    </p:spTree>
    <p:extLst>
      <p:ext uri="{BB962C8B-B14F-4D97-AF65-F5344CB8AC3E}">
        <p14:creationId xmlns:p14="http://schemas.microsoft.com/office/powerpoint/2010/main" val="3969937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C2139F-0DC1-03A2-7910-83D5A79C96DD}"/>
              </a:ext>
            </a:extLst>
          </p:cNvPr>
          <p:cNvPicPr>
            <a:picLocks noChangeAspect="1"/>
          </p:cNvPicPr>
          <p:nvPr/>
        </p:nvPicPr>
        <p:blipFill>
          <a:blip r:embed="rId3"/>
          <a:stretch>
            <a:fillRect/>
          </a:stretch>
        </p:blipFill>
        <p:spPr>
          <a:xfrm>
            <a:off x="6316825" y="1055915"/>
            <a:ext cx="4441372" cy="4441372"/>
          </a:xfrm>
          <a:prstGeom prst="rect">
            <a:avLst/>
          </a:prstGeom>
        </p:spPr>
      </p:pic>
      <p:pic>
        <p:nvPicPr>
          <p:cNvPr id="3" name="Picture 2">
            <a:extLst>
              <a:ext uri="{FF2B5EF4-FFF2-40B4-BE49-F238E27FC236}">
                <a16:creationId xmlns:a16="http://schemas.microsoft.com/office/drawing/2014/main" id="{A0929945-DFD2-1B31-0E0F-DF67B94F3437}"/>
              </a:ext>
            </a:extLst>
          </p:cNvPr>
          <p:cNvPicPr>
            <a:picLocks noChangeAspect="1"/>
          </p:cNvPicPr>
          <p:nvPr/>
        </p:nvPicPr>
        <p:blipFill>
          <a:blip r:embed="rId4"/>
          <a:stretch>
            <a:fillRect/>
          </a:stretch>
        </p:blipFill>
        <p:spPr>
          <a:xfrm>
            <a:off x="903515" y="1055915"/>
            <a:ext cx="4441372" cy="4441372"/>
          </a:xfrm>
          <a:prstGeom prst="rect">
            <a:avLst/>
          </a:prstGeom>
        </p:spPr>
      </p:pic>
    </p:spTree>
    <p:extLst>
      <p:ext uri="{BB962C8B-B14F-4D97-AF65-F5344CB8AC3E}">
        <p14:creationId xmlns:p14="http://schemas.microsoft.com/office/powerpoint/2010/main" val="36616223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42A2E03-4567-77C6-2DAA-A56F96C5140B}"/>
              </a:ext>
            </a:extLst>
          </p:cNvPr>
          <p:cNvPicPr>
            <a:picLocks noChangeAspect="1"/>
          </p:cNvPicPr>
          <p:nvPr/>
        </p:nvPicPr>
        <p:blipFill>
          <a:blip r:embed="rId3"/>
          <a:stretch>
            <a:fillRect/>
          </a:stretch>
        </p:blipFill>
        <p:spPr>
          <a:xfrm rot="20894009">
            <a:off x="874279" y="37014"/>
            <a:ext cx="4736116" cy="6695502"/>
          </a:xfrm>
          <a:prstGeom prst="rect">
            <a:avLst/>
          </a:prstGeom>
        </p:spPr>
      </p:pic>
      <p:pic>
        <p:nvPicPr>
          <p:cNvPr id="3" name="Picture 2">
            <a:extLst>
              <a:ext uri="{FF2B5EF4-FFF2-40B4-BE49-F238E27FC236}">
                <a16:creationId xmlns:a16="http://schemas.microsoft.com/office/drawing/2014/main" id="{36E01F3B-B51F-629A-EDE7-4CAE3D9A7404}"/>
              </a:ext>
            </a:extLst>
          </p:cNvPr>
          <p:cNvPicPr>
            <a:picLocks noChangeAspect="1"/>
          </p:cNvPicPr>
          <p:nvPr/>
        </p:nvPicPr>
        <p:blipFill>
          <a:blip r:embed="rId4"/>
          <a:stretch>
            <a:fillRect/>
          </a:stretch>
        </p:blipFill>
        <p:spPr>
          <a:xfrm rot="1253004">
            <a:off x="6378010" y="747019"/>
            <a:ext cx="4118751" cy="5339889"/>
          </a:xfrm>
          <a:prstGeom prst="rect">
            <a:avLst/>
          </a:prstGeom>
        </p:spPr>
      </p:pic>
    </p:spTree>
    <p:extLst>
      <p:ext uri="{BB962C8B-B14F-4D97-AF65-F5344CB8AC3E}">
        <p14:creationId xmlns:p14="http://schemas.microsoft.com/office/powerpoint/2010/main" val="11751657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130</TotalTime>
  <Words>738</Words>
  <Application>Microsoft Office PowerPoint</Application>
  <PresentationFormat>Widescreen</PresentationFormat>
  <Paragraphs>30</Paragraphs>
  <Slides>11</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Aptos</vt:lpstr>
      <vt:lpstr>Aptos Display</vt:lpstr>
      <vt:lpstr>Arial</vt:lpstr>
      <vt:lpstr>Office Theme</vt:lpstr>
      <vt:lpstr>       What does evidence reveal about how Bryan Scott was treated in the RAF?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Andrew Wrenn</dc:creator>
  <cp:lastModifiedBy>Andrew Wrenn</cp:lastModifiedBy>
  <cp:revision>2</cp:revision>
  <dcterms:created xsi:type="dcterms:W3CDTF">2025-08-28T13:53:47Z</dcterms:created>
  <dcterms:modified xsi:type="dcterms:W3CDTF">2025-11-07T15:30:55Z</dcterms:modified>
</cp:coreProperties>
</file>