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57" r:id="rId4"/>
    <p:sldId id="270" r:id="rId5"/>
    <p:sldId id="259" r:id="rId6"/>
    <p:sldId id="260" r:id="rId7"/>
    <p:sldId id="261" r:id="rId8"/>
    <p:sldId id="262" r:id="rId9"/>
    <p:sldId id="263" r:id="rId10"/>
    <p:sldId id="264" r:id="rId11"/>
    <p:sldId id="265" r:id="rId12"/>
    <p:sldId id="266" r:id="rId13"/>
    <p:sldId id="267" r:id="rId14"/>
    <p:sldId id="268" r:id="rId15"/>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4660"/>
  </p:normalViewPr>
  <p:slideViewPr>
    <p:cSldViewPr snapToGrid="0">
      <p:cViewPr varScale="1">
        <p:scale>
          <a:sx n="103" d="100"/>
          <a:sy n="103" d="100"/>
        </p:scale>
        <p:origin x="8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modSld modNotesMaster">
      <pc:chgData name="Andrew Wrenn" userId="00ad2aef-add6-4be4-b121-9ccf8f8f2015" providerId="ADAL" clId="{3A55D555-0EC5-4400-9C23-8F1585C98A8B}" dt="2025-11-06T17:03:50.272" v="21"/>
      <pc:docMkLst>
        <pc:docMk/>
      </pc:docMkLst>
      <pc:sldChg chg="delSp modSp mod">
        <pc:chgData name="Andrew Wrenn" userId="00ad2aef-add6-4be4-b121-9ccf8f8f2015" providerId="ADAL" clId="{3A55D555-0EC5-4400-9C23-8F1585C98A8B}" dt="2025-11-06T17:03:50.272" v="21"/>
        <pc:sldMkLst>
          <pc:docMk/>
          <pc:sldMk cId="843400585" sldId="256"/>
        </pc:sldMkLst>
        <pc:spChg chg="mod">
          <ac:chgData name="Andrew Wrenn" userId="00ad2aef-add6-4be4-b121-9ccf8f8f2015" providerId="ADAL" clId="{3A55D555-0EC5-4400-9C23-8F1585C98A8B}" dt="2025-11-06T17:03:49.475" v="19" actId="14100"/>
          <ac:spMkLst>
            <pc:docMk/>
            <pc:sldMk cId="843400585" sldId="256"/>
            <ac:spMk id="4" creationId="{DFDD46E4-EEFB-2F0F-1F35-9AFFD2BE7FAC}"/>
          </ac:spMkLst>
        </pc:spChg>
        <pc:spChg chg="del mod">
          <ac:chgData name="Andrew Wrenn" userId="00ad2aef-add6-4be4-b121-9ccf8f8f2015" providerId="ADAL" clId="{3A55D555-0EC5-4400-9C23-8F1585C98A8B}" dt="2025-11-06T17:03:50.272" v="21"/>
          <ac:spMkLst>
            <pc:docMk/>
            <pc:sldMk cId="843400585" sldId="256"/>
            <ac:spMk id="6" creationId="{2330B4C2-07E4-A508-6A90-0B8E518F4051}"/>
          </ac:spMkLst>
        </pc:spChg>
        <pc:picChg chg="mod modCrop">
          <ac:chgData name="Andrew Wrenn" userId="00ad2aef-add6-4be4-b121-9ccf8f8f2015" providerId="ADAL" clId="{3A55D555-0EC5-4400-9C23-8F1585C98A8B}" dt="2025-11-06T17:03:32.753" v="14" actId="1076"/>
          <ac:picMkLst>
            <pc:docMk/>
            <pc:sldMk cId="843400585" sldId="256"/>
            <ac:picMk id="2" creationId="{5DFB3961-C54D-5957-56BE-3D5EEB72FCF8}"/>
          </ac:picMkLst>
        </pc:picChg>
        <pc:picChg chg="mod">
          <ac:chgData name="Andrew Wrenn" userId="00ad2aef-add6-4be4-b121-9ccf8f8f2015" providerId="ADAL" clId="{3A55D555-0EC5-4400-9C23-8F1585C98A8B}" dt="2025-11-06T17:03:43.530" v="17" actId="1076"/>
          <ac:picMkLst>
            <pc:docMk/>
            <pc:sldMk cId="843400585" sldId="256"/>
            <ac:picMk id="3" creationId="{71ADE999-4D12-FCA4-60EA-D2DE223E19E6}"/>
          </ac:picMkLst>
        </pc:picChg>
        <pc:picChg chg="mod">
          <ac:chgData name="Andrew Wrenn" userId="00ad2aef-add6-4be4-b121-9ccf8f8f2015" providerId="ADAL" clId="{3A55D555-0EC5-4400-9C23-8F1585C98A8B}" dt="2025-11-06T17:03:41.217" v="16" actId="1076"/>
          <ac:picMkLst>
            <pc:docMk/>
            <pc:sldMk cId="843400585" sldId="256"/>
            <ac:picMk id="7" creationId="{5E8B6E83-8EF1-0D0D-5459-19BA5BD97028}"/>
          </ac:picMkLst>
        </pc:picChg>
      </pc:sldChg>
      <pc:sldChg chg="modNotesTx">
        <pc:chgData name="Andrew Wrenn" userId="00ad2aef-add6-4be4-b121-9ccf8f8f2015" providerId="ADAL" clId="{3A55D555-0EC5-4400-9C23-8F1585C98A8B}" dt="2025-10-24T09:26:16.736" v="1" actId="6549"/>
        <pc:sldMkLst>
          <pc:docMk/>
          <pc:sldMk cId="3411276391" sldId="257"/>
        </pc:sldMkLst>
      </pc:sldChg>
      <pc:sldChg chg="modNotesTx">
        <pc:chgData name="Andrew Wrenn" userId="00ad2aef-add6-4be4-b121-9ccf8f8f2015" providerId="ADAL" clId="{3A55D555-0EC5-4400-9C23-8F1585C98A8B}" dt="2025-10-24T09:28:17.409" v="8" actId="6549"/>
        <pc:sldMkLst>
          <pc:docMk/>
          <pc:sldMk cId="2033730666"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D98DDA19-0D0F-46F1-B980-C5275D8A22DB}" type="datetimeFigureOut">
              <a:rPr lang="en-GB" smtClean="0"/>
              <a:t>06/11/2025</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4BAA716-5E2E-4EAF-AD0C-63280F663BE9}" type="slidenum">
              <a:rPr lang="en-GB" smtClean="0"/>
              <a:t>‹#›</a:t>
            </a:fld>
            <a:endParaRPr lang="en-GB"/>
          </a:p>
        </p:txBody>
      </p:sp>
    </p:spTree>
    <p:extLst>
      <p:ext uri="{BB962C8B-B14F-4D97-AF65-F5344CB8AC3E}">
        <p14:creationId xmlns:p14="http://schemas.microsoft.com/office/powerpoint/2010/main" val="406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Kenneth </a:t>
            </a:r>
            <a:r>
              <a:rPr lang="en-GB" sz="1300" dirty="0" err="1"/>
              <a:t>Straun</a:t>
            </a:r>
            <a:r>
              <a:rPr lang="en-GB" sz="1300" dirty="0"/>
              <a:t> was born in 1943, during the Second World War on the Caribbean island of Saint Kitts.</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a:t>
            </a:fld>
            <a:endParaRPr lang="en-GB"/>
          </a:p>
        </p:txBody>
      </p:sp>
    </p:spTree>
    <p:extLst>
      <p:ext uri="{BB962C8B-B14F-4D97-AF65-F5344CB8AC3E}">
        <p14:creationId xmlns:p14="http://schemas.microsoft.com/office/powerpoint/2010/main" val="24735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As a young recruit in 1965, Kenneth was sent to Oxfordshire with other airmen. An RAF plane called a Hastings had suddenly crashed killing over 40 passengers. Kenneth`s job was to search for bodies on the crash site. This was sad and upsetting work for a young man. After the crash, Hastings aircraft were replaced by Hercules transport planes instead.</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10</a:t>
            </a:fld>
            <a:endParaRPr lang="en-GB"/>
          </a:p>
        </p:txBody>
      </p:sp>
    </p:spTree>
    <p:extLst>
      <p:ext uri="{BB962C8B-B14F-4D97-AF65-F5344CB8AC3E}">
        <p14:creationId xmlns:p14="http://schemas.microsoft.com/office/powerpoint/2010/main" val="153636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Between 1968 to 1970 Kenneth was sent to an RAF base called El Adem in the desert of the north African country of Libya. It was one of lots of RAF bases all over the world, left over from the world wars and the days of the British Empire. Kenneth was part of an RAF rescue team who had to go out into the desert to bring back stranded people. On Sept 1</a:t>
            </a:r>
            <a:r>
              <a:rPr lang="en-GB" sz="1300" baseline="30000" dirty="0"/>
              <a:t>st</a:t>
            </a:r>
            <a:r>
              <a:rPr lang="en-GB" sz="1300" dirty="0"/>
              <a:t> 1969, King Idris of Libya was overthrown by an army officer called Colonel Gaddafi. Kenneth remembers being on a tense guard duty outside RAF El Adem, facing Libyan soldiers, and wondering if he would end up fighting them (Gaddafi was anti-British). In fact, there was no fighting and soon after the British left Libya.</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11</a:t>
            </a:fld>
            <a:endParaRPr lang="en-GB"/>
          </a:p>
        </p:txBody>
      </p:sp>
    </p:spTree>
    <p:extLst>
      <p:ext uri="{BB962C8B-B14F-4D97-AF65-F5344CB8AC3E}">
        <p14:creationId xmlns:p14="http://schemas.microsoft.com/office/powerpoint/2010/main" val="67020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From the mid-1970s Kenneth worked on aircraft of the Queen`s Flight, planes set aside for use by the Royal Family and government ministers. This helped him get promotion in the air force.</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12</a:t>
            </a:fld>
            <a:endParaRPr lang="en-GB"/>
          </a:p>
        </p:txBody>
      </p:sp>
    </p:spTree>
    <p:extLst>
      <p:ext uri="{BB962C8B-B14F-4D97-AF65-F5344CB8AC3E}">
        <p14:creationId xmlns:p14="http://schemas.microsoft.com/office/powerpoint/2010/main" val="270645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On the 27th August 1979, terrorists from the Irish Republican Army blew up and killed Lord Mountbatten, the uncle of Queen Elizabeth the Second. Kenneth was on the RAF plane which flew his body back from Ireland to Britain. Here you can see him helping to carry Mountbatten`s coffin, draped in a union flag. </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13</a:t>
            </a:fld>
            <a:endParaRPr lang="en-GB"/>
          </a:p>
        </p:txBody>
      </p:sp>
    </p:spTree>
    <p:extLst>
      <p:ext uri="{BB962C8B-B14F-4D97-AF65-F5344CB8AC3E}">
        <p14:creationId xmlns:p14="http://schemas.microsoft.com/office/powerpoint/2010/main" val="68867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Kenneth ignored any racism he found in the air force and feels he was treated well. His long career gave him valuable skills and knowledge which he used in a later job with an American airline after he retired. The RAF helped Kenneth make the journey from being a “small Islander” from St Kitts to becoming a black Briton.</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14</a:t>
            </a:fld>
            <a:endParaRPr lang="en-GB"/>
          </a:p>
        </p:txBody>
      </p:sp>
    </p:spTree>
    <p:extLst>
      <p:ext uri="{BB962C8B-B14F-4D97-AF65-F5344CB8AC3E}">
        <p14:creationId xmlns:p14="http://schemas.microsoft.com/office/powerpoint/2010/main" val="349527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It is only a small, tropical island, just 23 miles long and 5 miles wide. The population is about 40,000 people. Today, it is part of an independent Commonwealth country called Saint Kitts – Nevis (Nevis is an even smaller Island close by).</a:t>
            </a:r>
          </a:p>
          <a:p>
            <a:pPr defTabSz="966064">
              <a:defRPr/>
            </a:pPr>
            <a:r>
              <a:rPr lang="en-GB" sz="1300" dirty="0"/>
              <a:t>When Kenneth was born, St Kitts was still a colony of the British Empire .</a:t>
            </a:r>
            <a:endParaRPr lang="en-GB" dirty="0"/>
          </a:p>
          <a:p>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226607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 Kitts is a volcanic island with a high mountain in the centre surrounded by lush, green plains. It gets very hot and is sunny most of the time. </a:t>
            </a:r>
          </a:p>
        </p:txBody>
      </p:sp>
      <p:sp>
        <p:nvSpPr>
          <p:cNvPr id="4" name="Slide Number Placeholder 3"/>
          <p:cNvSpPr>
            <a:spLocks noGrp="1"/>
          </p:cNvSpPr>
          <p:nvPr>
            <p:ph type="sldNum" sz="quarter" idx="5"/>
          </p:nvPr>
        </p:nvSpPr>
        <p:spPr/>
        <p:txBody>
          <a:bodyPr/>
          <a:lstStyle/>
          <a:p>
            <a:fld id="{84BAA716-5E2E-4EAF-AD0C-63280F663BE9}" type="slidenum">
              <a:rPr lang="en-GB" smtClean="0"/>
              <a:t>3</a:t>
            </a:fld>
            <a:endParaRPr lang="en-GB"/>
          </a:p>
        </p:txBody>
      </p:sp>
    </p:spTree>
    <p:extLst>
      <p:ext uri="{BB962C8B-B14F-4D97-AF65-F5344CB8AC3E}">
        <p14:creationId xmlns:p14="http://schemas.microsoft.com/office/powerpoint/2010/main" val="253005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The British had often treated people from St Kitts badly in the past. It was British traders who made slaves of thousands of Africans and (up to 1807) brought them across the Atlantic Ocean in terrible slave ships. In St Kitts Kenneth`s ancestors would have been sold like cattle and forced to work on the land with whips and cruel treatment. After slavery was banned in the British Empire in 1834, enslaved Africans were freed but colonies were still ruled by white people from Britain.</a:t>
            </a:r>
            <a:endParaRPr lang="en-GB" dirty="0"/>
          </a:p>
        </p:txBody>
      </p:sp>
      <p:sp>
        <p:nvSpPr>
          <p:cNvPr id="4" name="Slide Number Placeholder 3"/>
          <p:cNvSpPr>
            <a:spLocks noGrp="1"/>
          </p:cNvSpPr>
          <p:nvPr>
            <p:ph type="sldNum" sz="quarter" idx="5"/>
          </p:nvPr>
        </p:nvSpPr>
        <p:spPr/>
        <p:txBody>
          <a:bodyPr/>
          <a:lstStyle/>
          <a:p>
            <a:fld id="{5A1455E8-A935-4504-A48F-4DE4B2D49BCB}" type="slidenum">
              <a:rPr lang="en-GB" smtClean="0"/>
              <a:t>4</a:t>
            </a:fld>
            <a:endParaRPr lang="en-GB"/>
          </a:p>
        </p:txBody>
      </p:sp>
    </p:spTree>
    <p:extLst>
      <p:ext uri="{BB962C8B-B14F-4D97-AF65-F5344CB8AC3E}">
        <p14:creationId xmlns:p14="http://schemas.microsoft.com/office/powerpoint/2010/main" val="14435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Volunteers from Saint Kitts joined the Royal Air Force along with around 6000 others from Britain’s Caribbean colonies during the Second World War. People volunteered to serve their Mother Country.</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5</a:t>
            </a:fld>
            <a:endParaRPr lang="en-GB"/>
          </a:p>
        </p:txBody>
      </p:sp>
    </p:spTree>
    <p:extLst>
      <p:ext uri="{BB962C8B-B14F-4D97-AF65-F5344CB8AC3E}">
        <p14:creationId xmlns:p14="http://schemas.microsoft.com/office/powerpoint/2010/main" val="191268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Kenneth`s father  was an overlooker on a plantation. This meant he was in charge of the fields of sugarcane  and the poor islanders who worked on them on behalf of the plantation owner. Despite the low wages, harsh conditions, and the fact that most were descended from Africans originally enslaved by the British , the people were very loyal to the Mother Country. Everyone spoke English, the sport of cricket was popular and cars drove on the left, just like in Britain.</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6</a:t>
            </a:fld>
            <a:endParaRPr lang="en-GB"/>
          </a:p>
        </p:txBody>
      </p:sp>
    </p:spTree>
    <p:extLst>
      <p:ext uri="{BB962C8B-B14F-4D97-AF65-F5344CB8AC3E}">
        <p14:creationId xmlns:p14="http://schemas.microsoft.com/office/powerpoint/2010/main" val="305416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Kenneth was brought up by his grandmother and remembers being pampered by her. He had a good education which involved learning lots about British history, geography and culture. Kenneth doesn’t remember being taught about St Kitts, the Caribbean or his African ancestors. </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7</a:t>
            </a:fld>
            <a:endParaRPr lang="en-GB"/>
          </a:p>
        </p:txBody>
      </p:sp>
    </p:spTree>
    <p:extLst>
      <p:ext uri="{BB962C8B-B14F-4D97-AF65-F5344CB8AC3E}">
        <p14:creationId xmlns:p14="http://schemas.microsoft.com/office/powerpoint/2010/main" val="178363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Kenneth`s father migrated to Britain first as part of the Windrush Generation. Kenneth followed in 1961 and worked for three years in a factory in Wednesbury. Kenneth was deliberately not chosen for promotion because he was black.</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8</a:t>
            </a:fld>
            <a:endParaRPr lang="en-GB"/>
          </a:p>
        </p:txBody>
      </p:sp>
    </p:spTree>
    <p:extLst>
      <p:ext uri="{BB962C8B-B14F-4D97-AF65-F5344CB8AC3E}">
        <p14:creationId xmlns:p14="http://schemas.microsoft.com/office/powerpoint/2010/main" val="96220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 work colleague forced him to go down to a recruiting office in Wolverhampton where he joined the RAF as groundcrew (people who look after aircraft). He was chosen as a painter and finisher, someone who decorates aircraft. Kenneth had a good career in the RAF. It gave him many opportunities, for example, he rose to captain a cricket team in the air force. He got to play the favourite sport from his home island as part of his job.</a:t>
            </a:r>
            <a:endParaRPr lang="en-GB" dirty="0"/>
          </a:p>
        </p:txBody>
      </p:sp>
      <p:sp>
        <p:nvSpPr>
          <p:cNvPr id="4" name="Slide Number Placeholder 3"/>
          <p:cNvSpPr>
            <a:spLocks noGrp="1"/>
          </p:cNvSpPr>
          <p:nvPr>
            <p:ph type="sldNum" sz="quarter" idx="5"/>
          </p:nvPr>
        </p:nvSpPr>
        <p:spPr/>
        <p:txBody>
          <a:bodyPr/>
          <a:lstStyle/>
          <a:p>
            <a:fld id="{84BAA716-5E2E-4EAF-AD0C-63280F663BE9}" type="slidenum">
              <a:rPr lang="en-GB" smtClean="0"/>
              <a:t>9</a:t>
            </a:fld>
            <a:endParaRPr lang="en-GB"/>
          </a:p>
        </p:txBody>
      </p:sp>
    </p:spTree>
    <p:extLst>
      <p:ext uri="{BB962C8B-B14F-4D97-AF65-F5344CB8AC3E}">
        <p14:creationId xmlns:p14="http://schemas.microsoft.com/office/powerpoint/2010/main" val="266485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C3EF-33D4-DAA8-9A5B-D9FAB19B8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5AB63E-B5B1-EEAA-0098-EEAC92597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F72EAB-9770-E39E-A04A-34F026DC8CF3}"/>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9B7EAA2C-1804-7BE3-F51F-C51A62CDC6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9AB9BC-ADCC-880B-8585-D5B9FB1DDFD2}"/>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418745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C4BF-1D1F-9959-EE39-CC95031BC7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0275C5-387F-E6D8-2408-776444742D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C18E4E-3A66-8ABE-0BCB-4DE1B3675280}"/>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2E321EAC-F967-D658-16F3-32C76A12E5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D609B-6174-215F-8359-4F02B38D1169}"/>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33090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692C1-30C2-55CC-6C19-D2A7D826E9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8D7D64-471F-373C-4EFB-88F7E56E93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092C2-4C28-D874-430C-CE542A230127}"/>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CFC8ACCC-5D89-11EC-3810-AC18787488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296D92-7E8D-FCCC-BA5C-44EDE21ED86E}"/>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237090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8D6F-FBBA-A6E5-AE98-DCC0730FA3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2AFBD7-81BD-EBC0-8030-90148AB224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2FBD35-AA1F-BAA9-13AB-51BAA0173DC4}"/>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9726C4DE-94F2-4786-61CD-27F88FED8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4ECC65-B519-E4A8-C05C-58C907FFC83A}"/>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111010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033D-C7B8-1ABE-7BC5-EE4286E512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DB1D30-AA8C-A6B4-AC33-9BF2756BA8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25F03-018E-ADA4-9C6A-F10B77A78639}"/>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B79E0AC1-04EC-23B3-5A70-B15ABD197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98C1C1-6BA0-8636-E138-5F25A1F9D223}"/>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353725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56CA-B94F-AC52-80F0-682EFD91F2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5CF42D-BB27-D35B-12D3-1ABBC37488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1BE219-8C7D-3DE6-4CC4-31539EA9E8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AD0DFE-58D8-11DD-7202-032A3129F3AE}"/>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6" name="Footer Placeholder 5">
            <a:extLst>
              <a:ext uri="{FF2B5EF4-FFF2-40B4-BE49-F238E27FC236}">
                <a16:creationId xmlns:a16="http://schemas.microsoft.com/office/drawing/2014/main" id="{6FF93D27-E61A-8712-62DE-E365276165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58F5D9-DAF8-D087-E83B-C2F40EA35B56}"/>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109931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42F8-A07B-CA68-D76A-1A10CA87C8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D4ECE9-B0D7-8773-FF3A-B64CB66E60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4002F-378C-A6E1-880A-7DBAFACA30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956BE4-B593-3216-A087-8CDC8BF11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9CA393-1182-33AD-57D0-224FED6A6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8479F2-94A8-A5D6-4472-9849E1152521}"/>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8" name="Footer Placeholder 7">
            <a:extLst>
              <a:ext uri="{FF2B5EF4-FFF2-40B4-BE49-F238E27FC236}">
                <a16:creationId xmlns:a16="http://schemas.microsoft.com/office/drawing/2014/main" id="{80288D34-FF8E-CEA7-0596-A61C5F6248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A381CF-7DA0-0DA5-5A56-89599A926DE4}"/>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235811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05E9-60E5-09A5-9C78-3DE9F113DA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3DF9F5-8709-0714-D625-A8F814A85598}"/>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4" name="Footer Placeholder 3">
            <a:extLst>
              <a:ext uri="{FF2B5EF4-FFF2-40B4-BE49-F238E27FC236}">
                <a16:creationId xmlns:a16="http://schemas.microsoft.com/office/drawing/2014/main" id="{E6727673-3D7C-408E-A1F5-729B05A4B1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ABE04B-7BC7-2A29-3BFA-D87438369C44}"/>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326223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172683-60BC-F6D9-76C1-DDBE8193A9CD}"/>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3" name="Footer Placeholder 2">
            <a:extLst>
              <a:ext uri="{FF2B5EF4-FFF2-40B4-BE49-F238E27FC236}">
                <a16:creationId xmlns:a16="http://schemas.microsoft.com/office/drawing/2014/main" id="{2F164774-383E-E1BE-BD3F-A2D5D04B99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A9EDEB-E6E1-082C-E901-7A04FF3DE60C}"/>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190125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8F18-2A3E-9A39-7A65-8D8672A95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006B31-9367-09DA-E3D1-A462B04DC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94B6CD-B957-BC96-07C9-7CD291EBA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15DDA-6789-11AB-5C42-0CE375E28F91}"/>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6" name="Footer Placeholder 5">
            <a:extLst>
              <a:ext uri="{FF2B5EF4-FFF2-40B4-BE49-F238E27FC236}">
                <a16:creationId xmlns:a16="http://schemas.microsoft.com/office/drawing/2014/main" id="{EDC1C006-6E47-97BB-B071-E15B796BEA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C168E8-83A7-ABF1-A538-6068911858DD}"/>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262272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825-CDBA-00C4-A0A4-8DDAC0706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3D7A8-59CF-48F5-859B-86AF6C650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F0C822-4757-DD95-DC14-A61416B47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81DA-C07F-D72E-4067-C954A1725D68}"/>
              </a:ext>
            </a:extLst>
          </p:cNvPr>
          <p:cNvSpPr>
            <a:spLocks noGrp="1"/>
          </p:cNvSpPr>
          <p:nvPr>
            <p:ph type="dt" sz="half" idx="10"/>
          </p:nvPr>
        </p:nvSpPr>
        <p:spPr/>
        <p:txBody>
          <a:bodyPr/>
          <a:lstStyle/>
          <a:p>
            <a:fld id="{D632654B-03D6-43AD-9141-35CC70119042}" type="datetimeFigureOut">
              <a:rPr lang="en-GB" smtClean="0"/>
              <a:t>06/11/2025</a:t>
            </a:fld>
            <a:endParaRPr lang="en-GB"/>
          </a:p>
        </p:txBody>
      </p:sp>
      <p:sp>
        <p:nvSpPr>
          <p:cNvPr id="6" name="Footer Placeholder 5">
            <a:extLst>
              <a:ext uri="{FF2B5EF4-FFF2-40B4-BE49-F238E27FC236}">
                <a16:creationId xmlns:a16="http://schemas.microsoft.com/office/drawing/2014/main" id="{B7CDC581-B9E6-68F0-2E5E-80A17284D3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7B65FC-6093-F784-DAE9-D58DF27AB4B5}"/>
              </a:ext>
            </a:extLst>
          </p:cNvPr>
          <p:cNvSpPr>
            <a:spLocks noGrp="1"/>
          </p:cNvSpPr>
          <p:nvPr>
            <p:ph type="sldNum" sz="quarter" idx="12"/>
          </p:nvPr>
        </p:nvSpPr>
        <p:spPr/>
        <p:txBody>
          <a:bodyPr/>
          <a:lstStyle/>
          <a:p>
            <a:fld id="{8FBC859C-5C20-40A2-BE38-57301CCF3EC9}" type="slidenum">
              <a:rPr lang="en-GB" smtClean="0"/>
              <a:t>‹#›</a:t>
            </a:fld>
            <a:endParaRPr lang="en-GB"/>
          </a:p>
        </p:txBody>
      </p:sp>
    </p:spTree>
    <p:extLst>
      <p:ext uri="{BB962C8B-B14F-4D97-AF65-F5344CB8AC3E}">
        <p14:creationId xmlns:p14="http://schemas.microsoft.com/office/powerpoint/2010/main" val="268997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5EC22-9D93-C8B0-88D5-C6256F6E7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6C1CBE-93B1-B058-2337-0AD99710BF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EE6C4-14F8-E4E2-4013-05E86450B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32654B-03D6-43AD-9141-35CC70119042}" type="datetimeFigureOut">
              <a:rPr lang="en-GB" smtClean="0"/>
              <a:t>06/11/2025</a:t>
            </a:fld>
            <a:endParaRPr lang="en-GB"/>
          </a:p>
        </p:txBody>
      </p:sp>
      <p:sp>
        <p:nvSpPr>
          <p:cNvPr id="5" name="Footer Placeholder 4">
            <a:extLst>
              <a:ext uri="{FF2B5EF4-FFF2-40B4-BE49-F238E27FC236}">
                <a16:creationId xmlns:a16="http://schemas.microsoft.com/office/drawing/2014/main" id="{B01BEA9F-E2C0-8160-8851-41EC77037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A2E1E6-34D2-A31D-6C86-02C03A209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BC859C-5C20-40A2-BE38-57301CCF3EC9}" type="slidenum">
              <a:rPr lang="en-GB" smtClean="0"/>
              <a:t>‹#›</a:t>
            </a:fld>
            <a:endParaRPr lang="en-GB"/>
          </a:p>
        </p:txBody>
      </p:sp>
    </p:spTree>
    <p:extLst>
      <p:ext uri="{BB962C8B-B14F-4D97-AF65-F5344CB8AC3E}">
        <p14:creationId xmlns:p14="http://schemas.microsoft.com/office/powerpoint/2010/main" val="237255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DD46E4-EEFB-2F0F-1F35-9AFFD2BE7FAC}"/>
              </a:ext>
            </a:extLst>
          </p:cNvPr>
          <p:cNvSpPr txBox="1"/>
          <p:nvPr/>
        </p:nvSpPr>
        <p:spPr>
          <a:xfrm>
            <a:off x="2030996" y="531846"/>
            <a:ext cx="3875281" cy="5262979"/>
          </a:xfrm>
          <a:prstGeom prst="rect">
            <a:avLst/>
          </a:prstGeom>
          <a:noFill/>
        </p:spPr>
        <p:txBody>
          <a:bodyPr wrap="square" rtlCol="0">
            <a:spAutoFit/>
          </a:bodyPr>
          <a:lstStyle/>
          <a:p>
            <a:r>
              <a:rPr lang="en-GB" sz="4800" b="1" dirty="0"/>
              <a:t>How did </a:t>
            </a:r>
            <a:r>
              <a:rPr lang="en-GB" sz="4800" b="1" dirty="0" err="1"/>
              <a:t>a`</a:t>
            </a:r>
            <a:r>
              <a:rPr lang="en-GB" sz="4800" b="1" i="1" dirty="0" err="1"/>
              <a:t>small</a:t>
            </a:r>
            <a:r>
              <a:rPr lang="en-GB" sz="4800" b="1" i="1" dirty="0"/>
              <a:t> islander</a:t>
            </a:r>
            <a:r>
              <a:rPr lang="en-GB" sz="4800" b="1" dirty="0"/>
              <a:t>` from the Caribbean </a:t>
            </a:r>
          </a:p>
          <a:p>
            <a:r>
              <a:rPr lang="en-GB" sz="4800" b="1" dirty="0"/>
              <a:t>become a Black Briton? </a:t>
            </a:r>
          </a:p>
        </p:txBody>
      </p:sp>
      <p:pic>
        <p:nvPicPr>
          <p:cNvPr id="2" name="Picture 1">
            <a:extLst>
              <a:ext uri="{FF2B5EF4-FFF2-40B4-BE49-F238E27FC236}">
                <a16:creationId xmlns:a16="http://schemas.microsoft.com/office/drawing/2014/main" id="{5DFB3961-C54D-5957-56BE-3D5EEB72FCF8}"/>
              </a:ext>
            </a:extLst>
          </p:cNvPr>
          <p:cNvPicPr>
            <a:picLocks noChangeAspect="1"/>
          </p:cNvPicPr>
          <p:nvPr/>
        </p:nvPicPr>
        <p:blipFill>
          <a:blip r:embed="rId3"/>
          <a:srcRect l="20156" t="1953" r="17580" b="-1"/>
          <a:stretch>
            <a:fillRect/>
          </a:stretch>
        </p:blipFill>
        <p:spPr>
          <a:xfrm>
            <a:off x="0" y="179872"/>
            <a:ext cx="1719561" cy="1613921"/>
          </a:xfrm>
          <a:prstGeom prst="rect">
            <a:avLst/>
          </a:prstGeom>
        </p:spPr>
      </p:pic>
      <p:pic>
        <p:nvPicPr>
          <p:cNvPr id="3" name="Picture 2">
            <a:extLst>
              <a:ext uri="{FF2B5EF4-FFF2-40B4-BE49-F238E27FC236}">
                <a16:creationId xmlns:a16="http://schemas.microsoft.com/office/drawing/2014/main" id="{71ADE999-4D12-FCA4-60EA-D2DE223E19E6}"/>
              </a:ext>
            </a:extLst>
          </p:cNvPr>
          <p:cNvPicPr>
            <a:picLocks noChangeAspect="1"/>
          </p:cNvPicPr>
          <p:nvPr/>
        </p:nvPicPr>
        <p:blipFill>
          <a:blip r:embed="rId4"/>
          <a:stretch>
            <a:fillRect/>
          </a:stretch>
        </p:blipFill>
        <p:spPr>
          <a:xfrm>
            <a:off x="6133738" y="865535"/>
            <a:ext cx="3697202" cy="5541869"/>
          </a:xfrm>
          <a:prstGeom prst="rect">
            <a:avLst/>
          </a:prstGeom>
        </p:spPr>
      </p:pic>
      <p:pic>
        <p:nvPicPr>
          <p:cNvPr id="7" name="Picture 6">
            <a:extLst>
              <a:ext uri="{FF2B5EF4-FFF2-40B4-BE49-F238E27FC236}">
                <a16:creationId xmlns:a16="http://schemas.microsoft.com/office/drawing/2014/main" id="{5E8B6E83-8EF1-0D0D-5459-19BA5BD97028}"/>
              </a:ext>
            </a:extLst>
          </p:cNvPr>
          <p:cNvPicPr>
            <a:picLocks noChangeAspect="1"/>
          </p:cNvPicPr>
          <p:nvPr/>
        </p:nvPicPr>
        <p:blipFill>
          <a:blip r:embed="rId5"/>
          <a:stretch>
            <a:fillRect/>
          </a:stretch>
        </p:blipFill>
        <p:spPr>
          <a:xfrm>
            <a:off x="10213407" y="257992"/>
            <a:ext cx="1328614" cy="1457679"/>
          </a:xfrm>
          <a:prstGeom prst="rect">
            <a:avLst/>
          </a:prstGeom>
        </p:spPr>
      </p:pic>
    </p:spTree>
    <p:extLst>
      <p:ext uri="{BB962C8B-B14F-4D97-AF65-F5344CB8AC3E}">
        <p14:creationId xmlns:p14="http://schemas.microsoft.com/office/powerpoint/2010/main" val="84340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27D70-90C1-8CCE-8861-D232BBFB3E7E}"/>
              </a:ext>
            </a:extLst>
          </p:cNvPr>
          <p:cNvPicPr>
            <a:picLocks noChangeAspect="1"/>
          </p:cNvPicPr>
          <p:nvPr/>
        </p:nvPicPr>
        <p:blipFill>
          <a:blip r:embed="rId3"/>
          <a:stretch>
            <a:fillRect/>
          </a:stretch>
        </p:blipFill>
        <p:spPr>
          <a:xfrm>
            <a:off x="1861511" y="11304"/>
            <a:ext cx="10330489" cy="6846696"/>
          </a:xfrm>
          <a:prstGeom prst="rect">
            <a:avLst/>
          </a:prstGeom>
        </p:spPr>
      </p:pic>
      <p:sp>
        <p:nvSpPr>
          <p:cNvPr id="3" name="TextBox 2">
            <a:extLst>
              <a:ext uri="{FF2B5EF4-FFF2-40B4-BE49-F238E27FC236}">
                <a16:creationId xmlns:a16="http://schemas.microsoft.com/office/drawing/2014/main" id="{2C573262-4D8B-F3F4-06F3-8E0A8F9174B7}"/>
              </a:ext>
            </a:extLst>
          </p:cNvPr>
          <p:cNvSpPr txBox="1"/>
          <p:nvPr/>
        </p:nvSpPr>
        <p:spPr>
          <a:xfrm>
            <a:off x="307910" y="2164702"/>
            <a:ext cx="1315617" cy="923330"/>
          </a:xfrm>
          <a:prstGeom prst="rect">
            <a:avLst/>
          </a:prstGeom>
          <a:noFill/>
        </p:spPr>
        <p:txBody>
          <a:bodyPr wrap="square" rtlCol="0">
            <a:spAutoFit/>
          </a:bodyPr>
          <a:lstStyle/>
          <a:p>
            <a:r>
              <a:rPr lang="en-GB" dirty="0"/>
              <a:t>An RAF Hastings aircraft</a:t>
            </a:r>
          </a:p>
        </p:txBody>
      </p:sp>
    </p:spTree>
    <p:extLst>
      <p:ext uri="{BB962C8B-B14F-4D97-AF65-F5344CB8AC3E}">
        <p14:creationId xmlns:p14="http://schemas.microsoft.com/office/powerpoint/2010/main" val="319709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269E3-05A0-95C8-A6DF-9018AC427700}"/>
              </a:ext>
            </a:extLst>
          </p:cNvPr>
          <p:cNvPicPr>
            <a:picLocks noChangeAspect="1"/>
          </p:cNvPicPr>
          <p:nvPr/>
        </p:nvPicPr>
        <p:blipFill>
          <a:blip r:embed="rId3"/>
          <a:stretch>
            <a:fillRect/>
          </a:stretch>
        </p:blipFill>
        <p:spPr>
          <a:xfrm>
            <a:off x="4149063" y="1427583"/>
            <a:ext cx="3883570" cy="3791922"/>
          </a:xfrm>
          <a:prstGeom prst="rect">
            <a:avLst/>
          </a:prstGeom>
        </p:spPr>
      </p:pic>
      <p:pic>
        <p:nvPicPr>
          <p:cNvPr id="3" name="Picture 2">
            <a:extLst>
              <a:ext uri="{FF2B5EF4-FFF2-40B4-BE49-F238E27FC236}">
                <a16:creationId xmlns:a16="http://schemas.microsoft.com/office/drawing/2014/main" id="{436FE638-669F-41C0-3986-07A798F72418}"/>
              </a:ext>
            </a:extLst>
          </p:cNvPr>
          <p:cNvPicPr>
            <a:picLocks noChangeAspect="1"/>
          </p:cNvPicPr>
          <p:nvPr/>
        </p:nvPicPr>
        <p:blipFill>
          <a:blip r:embed="rId4"/>
          <a:stretch>
            <a:fillRect/>
          </a:stretch>
        </p:blipFill>
        <p:spPr>
          <a:xfrm>
            <a:off x="130629" y="1460824"/>
            <a:ext cx="3758681" cy="3758681"/>
          </a:xfrm>
          <a:prstGeom prst="rect">
            <a:avLst/>
          </a:prstGeom>
        </p:spPr>
      </p:pic>
      <p:pic>
        <p:nvPicPr>
          <p:cNvPr id="4" name="Picture 3">
            <a:extLst>
              <a:ext uri="{FF2B5EF4-FFF2-40B4-BE49-F238E27FC236}">
                <a16:creationId xmlns:a16="http://schemas.microsoft.com/office/drawing/2014/main" id="{64CCD7A6-357A-1D7E-D3BA-671DC8001742}"/>
              </a:ext>
            </a:extLst>
          </p:cNvPr>
          <p:cNvPicPr>
            <a:picLocks noChangeAspect="1"/>
          </p:cNvPicPr>
          <p:nvPr/>
        </p:nvPicPr>
        <p:blipFill>
          <a:blip r:embed="rId5"/>
          <a:stretch>
            <a:fillRect/>
          </a:stretch>
        </p:blipFill>
        <p:spPr>
          <a:xfrm>
            <a:off x="8292386" y="1489998"/>
            <a:ext cx="2913677" cy="3729507"/>
          </a:xfrm>
          <a:prstGeom prst="rect">
            <a:avLst/>
          </a:prstGeom>
        </p:spPr>
      </p:pic>
      <p:sp>
        <p:nvSpPr>
          <p:cNvPr id="6" name="TextBox 5">
            <a:extLst>
              <a:ext uri="{FF2B5EF4-FFF2-40B4-BE49-F238E27FC236}">
                <a16:creationId xmlns:a16="http://schemas.microsoft.com/office/drawing/2014/main" id="{919D1DDA-53EF-834B-4566-79E92E55379E}"/>
              </a:ext>
            </a:extLst>
          </p:cNvPr>
          <p:cNvSpPr txBox="1"/>
          <p:nvPr/>
        </p:nvSpPr>
        <p:spPr>
          <a:xfrm>
            <a:off x="923731" y="5756988"/>
            <a:ext cx="2043404" cy="646331"/>
          </a:xfrm>
          <a:prstGeom prst="rect">
            <a:avLst/>
          </a:prstGeom>
          <a:noFill/>
        </p:spPr>
        <p:txBody>
          <a:bodyPr wrap="square" rtlCol="0">
            <a:spAutoFit/>
          </a:bodyPr>
          <a:lstStyle/>
          <a:p>
            <a:r>
              <a:rPr lang="en-GB" sz="3600" dirty="0"/>
              <a:t>Libya</a:t>
            </a:r>
          </a:p>
        </p:txBody>
      </p:sp>
      <p:sp>
        <p:nvSpPr>
          <p:cNvPr id="7" name="TextBox 6">
            <a:extLst>
              <a:ext uri="{FF2B5EF4-FFF2-40B4-BE49-F238E27FC236}">
                <a16:creationId xmlns:a16="http://schemas.microsoft.com/office/drawing/2014/main" id="{74EECC91-CFFB-C1A8-43FD-E438C45CCC55}"/>
              </a:ext>
            </a:extLst>
          </p:cNvPr>
          <p:cNvSpPr txBox="1"/>
          <p:nvPr/>
        </p:nvSpPr>
        <p:spPr>
          <a:xfrm>
            <a:off x="4861249" y="5756988"/>
            <a:ext cx="2519265" cy="646331"/>
          </a:xfrm>
          <a:prstGeom prst="rect">
            <a:avLst/>
          </a:prstGeom>
          <a:noFill/>
        </p:spPr>
        <p:txBody>
          <a:bodyPr wrap="square" rtlCol="0">
            <a:spAutoFit/>
          </a:bodyPr>
          <a:lstStyle/>
          <a:p>
            <a:r>
              <a:rPr lang="en-GB" sz="3600" dirty="0"/>
              <a:t>King Idris</a:t>
            </a:r>
          </a:p>
        </p:txBody>
      </p:sp>
      <p:sp>
        <p:nvSpPr>
          <p:cNvPr id="8" name="TextBox 7">
            <a:extLst>
              <a:ext uri="{FF2B5EF4-FFF2-40B4-BE49-F238E27FC236}">
                <a16:creationId xmlns:a16="http://schemas.microsoft.com/office/drawing/2014/main" id="{B472DE05-A43C-9639-B6A4-B3E3795C637B}"/>
              </a:ext>
            </a:extLst>
          </p:cNvPr>
          <p:cNvSpPr txBox="1"/>
          <p:nvPr/>
        </p:nvSpPr>
        <p:spPr>
          <a:xfrm>
            <a:off x="8032633" y="5756988"/>
            <a:ext cx="3994526" cy="646331"/>
          </a:xfrm>
          <a:prstGeom prst="rect">
            <a:avLst/>
          </a:prstGeom>
          <a:noFill/>
        </p:spPr>
        <p:txBody>
          <a:bodyPr wrap="square" rtlCol="0">
            <a:spAutoFit/>
          </a:bodyPr>
          <a:lstStyle/>
          <a:p>
            <a:r>
              <a:rPr lang="en-GB" sz="3600" dirty="0"/>
              <a:t>Colonel Gaddafi</a:t>
            </a:r>
          </a:p>
        </p:txBody>
      </p:sp>
    </p:spTree>
    <p:extLst>
      <p:ext uri="{BB962C8B-B14F-4D97-AF65-F5344CB8AC3E}">
        <p14:creationId xmlns:p14="http://schemas.microsoft.com/office/powerpoint/2010/main" val="407294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EBB17-B3CD-C925-0E07-DC398832A231}"/>
              </a:ext>
            </a:extLst>
          </p:cNvPr>
          <p:cNvPicPr>
            <a:picLocks noChangeAspect="1"/>
          </p:cNvPicPr>
          <p:nvPr/>
        </p:nvPicPr>
        <p:blipFill>
          <a:blip r:embed="rId3"/>
          <a:stretch>
            <a:fillRect/>
          </a:stretch>
        </p:blipFill>
        <p:spPr>
          <a:xfrm>
            <a:off x="1711264" y="0"/>
            <a:ext cx="8769471" cy="6858000"/>
          </a:xfrm>
          <a:prstGeom prst="rect">
            <a:avLst/>
          </a:prstGeom>
        </p:spPr>
      </p:pic>
    </p:spTree>
    <p:extLst>
      <p:ext uri="{BB962C8B-B14F-4D97-AF65-F5344CB8AC3E}">
        <p14:creationId xmlns:p14="http://schemas.microsoft.com/office/powerpoint/2010/main" val="3940245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01132-E5E1-FE50-9161-3D1E689B9D65}"/>
              </a:ext>
            </a:extLst>
          </p:cNvPr>
          <p:cNvPicPr>
            <a:picLocks noChangeAspect="1"/>
          </p:cNvPicPr>
          <p:nvPr/>
        </p:nvPicPr>
        <p:blipFill>
          <a:blip r:embed="rId3"/>
          <a:stretch>
            <a:fillRect/>
          </a:stretch>
        </p:blipFill>
        <p:spPr>
          <a:xfrm>
            <a:off x="0" y="0"/>
            <a:ext cx="4446029" cy="6858000"/>
          </a:xfrm>
          <a:prstGeom prst="rect">
            <a:avLst/>
          </a:prstGeom>
        </p:spPr>
      </p:pic>
      <p:pic>
        <p:nvPicPr>
          <p:cNvPr id="4" name="Picture 3">
            <a:extLst>
              <a:ext uri="{FF2B5EF4-FFF2-40B4-BE49-F238E27FC236}">
                <a16:creationId xmlns:a16="http://schemas.microsoft.com/office/drawing/2014/main" id="{BBF0C099-8226-6C2B-E060-C504D7702479}"/>
              </a:ext>
            </a:extLst>
          </p:cNvPr>
          <p:cNvPicPr>
            <a:picLocks noChangeAspect="1"/>
          </p:cNvPicPr>
          <p:nvPr/>
        </p:nvPicPr>
        <p:blipFill>
          <a:blip r:embed="rId4"/>
          <a:srcRect l="1708" t="964" r="1092" b="1927"/>
          <a:stretch>
            <a:fillRect/>
          </a:stretch>
        </p:blipFill>
        <p:spPr>
          <a:xfrm>
            <a:off x="4805264" y="989045"/>
            <a:ext cx="6876663" cy="4702628"/>
          </a:xfrm>
          <a:prstGeom prst="rect">
            <a:avLst/>
          </a:prstGeom>
        </p:spPr>
      </p:pic>
    </p:spTree>
    <p:extLst>
      <p:ext uri="{BB962C8B-B14F-4D97-AF65-F5344CB8AC3E}">
        <p14:creationId xmlns:p14="http://schemas.microsoft.com/office/powerpoint/2010/main" val="273422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FCABF-5A19-7EEE-A787-33713370CAAD}"/>
              </a:ext>
            </a:extLst>
          </p:cNvPr>
          <p:cNvPicPr>
            <a:picLocks noChangeAspect="1"/>
          </p:cNvPicPr>
          <p:nvPr/>
        </p:nvPicPr>
        <p:blipFill>
          <a:blip r:embed="rId3"/>
          <a:stretch>
            <a:fillRect/>
          </a:stretch>
        </p:blipFill>
        <p:spPr>
          <a:xfrm>
            <a:off x="6913984" y="2392300"/>
            <a:ext cx="2734575" cy="4098953"/>
          </a:xfrm>
          <a:prstGeom prst="rect">
            <a:avLst/>
          </a:prstGeom>
        </p:spPr>
      </p:pic>
      <p:sp>
        <p:nvSpPr>
          <p:cNvPr id="7" name="TextBox 6">
            <a:extLst>
              <a:ext uri="{FF2B5EF4-FFF2-40B4-BE49-F238E27FC236}">
                <a16:creationId xmlns:a16="http://schemas.microsoft.com/office/drawing/2014/main" id="{DF548445-456A-C8AA-5E5F-ABA5F30E93AD}"/>
              </a:ext>
            </a:extLst>
          </p:cNvPr>
          <p:cNvSpPr txBox="1"/>
          <p:nvPr/>
        </p:nvSpPr>
        <p:spPr>
          <a:xfrm>
            <a:off x="1632857" y="83976"/>
            <a:ext cx="8434874" cy="2308324"/>
          </a:xfrm>
          <a:prstGeom prst="rect">
            <a:avLst/>
          </a:prstGeom>
          <a:noFill/>
        </p:spPr>
        <p:txBody>
          <a:bodyPr wrap="square">
            <a:spAutoFit/>
          </a:bodyPr>
          <a:lstStyle/>
          <a:p>
            <a:pPr algn="ctr"/>
            <a:r>
              <a:rPr lang="en-GB" sz="4800" b="1" dirty="0"/>
              <a:t>How did </a:t>
            </a:r>
            <a:r>
              <a:rPr lang="en-GB" sz="4800" b="1" dirty="0" err="1"/>
              <a:t>a`small</a:t>
            </a:r>
            <a:r>
              <a:rPr lang="en-GB" sz="4800" b="1" dirty="0"/>
              <a:t> islander` from the Caribbean </a:t>
            </a:r>
          </a:p>
          <a:p>
            <a:pPr algn="ctr"/>
            <a:r>
              <a:rPr lang="en-GB" sz="4800" b="1" dirty="0"/>
              <a:t>become a Black Briton? </a:t>
            </a:r>
          </a:p>
        </p:txBody>
      </p:sp>
      <p:pic>
        <p:nvPicPr>
          <p:cNvPr id="8" name="Picture 7">
            <a:extLst>
              <a:ext uri="{FF2B5EF4-FFF2-40B4-BE49-F238E27FC236}">
                <a16:creationId xmlns:a16="http://schemas.microsoft.com/office/drawing/2014/main" id="{93C2D7B8-CBBE-B89A-F56A-DDB2A597ADD6}"/>
              </a:ext>
            </a:extLst>
          </p:cNvPr>
          <p:cNvPicPr>
            <a:picLocks noChangeAspect="1"/>
          </p:cNvPicPr>
          <p:nvPr/>
        </p:nvPicPr>
        <p:blipFill>
          <a:blip r:embed="rId4"/>
          <a:stretch>
            <a:fillRect/>
          </a:stretch>
        </p:blipFill>
        <p:spPr>
          <a:xfrm>
            <a:off x="1399592" y="2448915"/>
            <a:ext cx="2577402" cy="4162211"/>
          </a:xfrm>
          <a:prstGeom prst="rect">
            <a:avLst/>
          </a:prstGeom>
        </p:spPr>
      </p:pic>
      <p:sp>
        <p:nvSpPr>
          <p:cNvPr id="9" name="Arrow: Right 8">
            <a:extLst>
              <a:ext uri="{FF2B5EF4-FFF2-40B4-BE49-F238E27FC236}">
                <a16:creationId xmlns:a16="http://schemas.microsoft.com/office/drawing/2014/main" id="{1598F2F2-E9C3-091D-3B0A-6628F12A2849}"/>
              </a:ext>
            </a:extLst>
          </p:cNvPr>
          <p:cNvSpPr/>
          <p:nvPr/>
        </p:nvSpPr>
        <p:spPr>
          <a:xfrm>
            <a:off x="4478694" y="3881535"/>
            <a:ext cx="2016118"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D794C2C-98D4-49BC-38D4-5960F96BB317}"/>
              </a:ext>
            </a:extLst>
          </p:cNvPr>
          <p:cNvPicPr>
            <a:picLocks noChangeAspect="1"/>
          </p:cNvPicPr>
          <p:nvPr/>
        </p:nvPicPr>
        <p:blipFill>
          <a:blip r:embed="rId5"/>
          <a:stretch>
            <a:fillRect/>
          </a:stretch>
        </p:blipFill>
        <p:spPr>
          <a:xfrm>
            <a:off x="178343" y="246874"/>
            <a:ext cx="1329043" cy="1457070"/>
          </a:xfrm>
          <a:prstGeom prst="rect">
            <a:avLst/>
          </a:prstGeom>
        </p:spPr>
      </p:pic>
      <p:pic>
        <p:nvPicPr>
          <p:cNvPr id="11" name="Picture 10">
            <a:extLst>
              <a:ext uri="{FF2B5EF4-FFF2-40B4-BE49-F238E27FC236}">
                <a16:creationId xmlns:a16="http://schemas.microsoft.com/office/drawing/2014/main" id="{FF302752-F468-BD4A-78E9-0570AB5C383D}"/>
              </a:ext>
            </a:extLst>
          </p:cNvPr>
          <p:cNvPicPr>
            <a:picLocks noChangeAspect="1"/>
          </p:cNvPicPr>
          <p:nvPr/>
        </p:nvPicPr>
        <p:blipFill>
          <a:blip r:embed="rId6"/>
          <a:stretch>
            <a:fillRect/>
          </a:stretch>
        </p:blipFill>
        <p:spPr>
          <a:xfrm>
            <a:off x="9430273" y="246874"/>
            <a:ext cx="2761727" cy="1646063"/>
          </a:xfrm>
          <a:prstGeom prst="rect">
            <a:avLst/>
          </a:prstGeom>
        </p:spPr>
      </p:pic>
      <p:sp>
        <p:nvSpPr>
          <p:cNvPr id="12" name="TextBox 11">
            <a:extLst>
              <a:ext uri="{FF2B5EF4-FFF2-40B4-BE49-F238E27FC236}">
                <a16:creationId xmlns:a16="http://schemas.microsoft.com/office/drawing/2014/main" id="{0ACDC4F4-5D28-5349-1B5E-5FD031EF0CDE}"/>
              </a:ext>
            </a:extLst>
          </p:cNvPr>
          <p:cNvSpPr txBox="1"/>
          <p:nvPr/>
        </p:nvSpPr>
        <p:spPr>
          <a:xfrm>
            <a:off x="10338318" y="2146041"/>
            <a:ext cx="1362270" cy="1477328"/>
          </a:xfrm>
          <a:prstGeom prst="rect">
            <a:avLst/>
          </a:prstGeom>
          <a:noFill/>
        </p:spPr>
        <p:txBody>
          <a:bodyPr wrap="square" rtlCol="0">
            <a:spAutoFit/>
          </a:bodyPr>
          <a:lstStyle/>
          <a:p>
            <a:r>
              <a:rPr lang="en-GB" dirty="0"/>
              <a:t>Thanks to National Lottery players</a:t>
            </a:r>
          </a:p>
          <a:p>
            <a:endParaRPr lang="en-GB" dirty="0"/>
          </a:p>
        </p:txBody>
      </p:sp>
    </p:spTree>
    <p:extLst>
      <p:ext uri="{BB962C8B-B14F-4D97-AF65-F5344CB8AC3E}">
        <p14:creationId xmlns:p14="http://schemas.microsoft.com/office/powerpoint/2010/main" val="13250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3"/>
          <a:stretch>
            <a:fillRect/>
          </a:stretch>
        </p:blipFill>
        <p:spPr>
          <a:xfrm>
            <a:off x="251927" y="4022443"/>
            <a:ext cx="6338047" cy="2774721"/>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160106" y="3321698"/>
            <a:ext cx="6291148" cy="646331"/>
          </a:xfrm>
          <a:prstGeom prst="rect">
            <a:avLst/>
          </a:prstGeom>
          <a:noFill/>
        </p:spPr>
        <p:txBody>
          <a:bodyPr wrap="square" rtlCol="0">
            <a:spAutoFit/>
          </a:bodyPr>
          <a:lstStyle/>
          <a:p>
            <a:r>
              <a:rPr lang="en-GB" dirty="0"/>
              <a:t>The flag of St Kitts-Nevis-Anguilla when it was a colony of the British Empire</a:t>
            </a:r>
          </a:p>
        </p:txBody>
      </p:sp>
      <p:pic>
        <p:nvPicPr>
          <p:cNvPr id="2" name="Picture 1">
            <a:extLst>
              <a:ext uri="{FF2B5EF4-FFF2-40B4-BE49-F238E27FC236}">
                <a16:creationId xmlns:a16="http://schemas.microsoft.com/office/drawing/2014/main" id="{75EE460C-172F-0EB5-5214-C8271BAC9580}"/>
              </a:ext>
            </a:extLst>
          </p:cNvPr>
          <p:cNvPicPr>
            <a:picLocks noChangeAspect="1"/>
          </p:cNvPicPr>
          <p:nvPr/>
        </p:nvPicPr>
        <p:blipFill>
          <a:blip r:embed="rId4"/>
          <a:stretch>
            <a:fillRect/>
          </a:stretch>
        </p:blipFill>
        <p:spPr>
          <a:xfrm>
            <a:off x="160105" y="81246"/>
            <a:ext cx="6291148" cy="3145574"/>
          </a:xfrm>
          <a:prstGeom prst="rect">
            <a:avLst/>
          </a:prstGeom>
        </p:spPr>
      </p:pic>
      <p:pic>
        <p:nvPicPr>
          <p:cNvPr id="3" name="Picture 2">
            <a:extLst>
              <a:ext uri="{FF2B5EF4-FFF2-40B4-BE49-F238E27FC236}">
                <a16:creationId xmlns:a16="http://schemas.microsoft.com/office/drawing/2014/main" id="{9E83D7EF-2549-DE40-A241-C0065D96362B}"/>
              </a:ext>
            </a:extLst>
          </p:cNvPr>
          <p:cNvPicPr>
            <a:picLocks noChangeAspect="1"/>
          </p:cNvPicPr>
          <p:nvPr/>
        </p:nvPicPr>
        <p:blipFill>
          <a:blip r:embed="rId5"/>
          <a:stretch>
            <a:fillRect/>
          </a:stretch>
        </p:blipFill>
        <p:spPr>
          <a:xfrm>
            <a:off x="7672873" y="215863"/>
            <a:ext cx="3429000" cy="3429000"/>
          </a:xfrm>
          <a:prstGeom prst="rect">
            <a:avLst/>
          </a:prstGeom>
        </p:spPr>
      </p:pic>
      <p:pic>
        <p:nvPicPr>
          <p:cNvPr id="7" name="Picture 6">
            <a:extLst>
              <a:ext uri="{FF2B5EF4-FFF2-40B4-BE49-F238E27FC236}">
                <a16:creationId xmlns:a16="http://schemas.microsoft.com/office/drawing/2014/main" id="{CD1275F9-43EF-6E2A-FCF1-2889BBABC730}"/>
              </a:ext>
            </a:extLst>
          </p:cNvPr>
          <p:cNvPicPr>
            <a:picLocks noChangeAspect="1"/>
          </p:cNvPicPr>
          <p:nvPr/>
        </p:nvPicPr>
        <p:blipFill>
          <a:blip r:embed="rId6"/>
          <a:stretch>
            <a:fillRect/>
          </a:stretch>
        </p:blipFill>
        <p:spPr>
          <a:xfrm>
            <a:off x="8030335" y="3968029"/>
            <a:ext cx="2721078" cy="2519265"/>
          </a:xfrm>
          <a:prstGeom prst="rect">
            <a:avLst/>
          </a:prstGeom>
        </p:spPr>
      </p:pic>
      <p:sp>
        <p:nvSpPr>
          <p:cNvPr id="8" name="Rectangle 7">
            <a:extLst>
              <a:ext uri="{FF2B5EF4-FFF2-40B4-BE49-F238E27FC236}">
                <a16:creationId xmlns:a16="http://schemas.microsoft.com/office/drawing/2014/main" id="{C701179E-E6EE-4921-CAFB-063C4B3C8697}"/>
              </a:ext>
            </a:extLst>
          </p:cNvPr>
          <p:cNvSpPr/>
          <p:nvPr/>
        </p:nvSpPr>
        <p:spPr>
          <a:xfrm>
            <a:off x="9311951" y="4264090"/>
            <a:ext cx="1707502" cy="40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 Kitts</a:t>
            </a:r>
          </a:p>
        </p:txBody>
      </p:sp>
    </p:spTree>
    <p:extLst>
      <p:ext uri="{BB962C8B-B14F-4D97-AF65-F5344CB8AC3E}">
        <p14:creationId xmlns:p14="http://schemas.microsoft.com/office/powerpoint/2010/main" val="348889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6F10CD-4583-986F-7139-6D1752D7D192}"/>
              </a:ext>
            </a:extLst>
          </p:cNvPr>
          <p:cNvPicPr>
            <a:picLocks noChangeAspect="1"/>
          </p:cNvPicPr>
          <p:nvPr/>
        </p:nvPicPr>
        <p:blipFill>
          <a:blip r:embed="rId3"/>
          <a:stretch>
            <a:fillRect/>
          </a:stretch>
        </p:blipFill>
        <p:spPr>
          <a:xfrm>
            <a:off x="875001" y="0"/>
            <a:ext cx="10441998" cy="6858000"/>
          </a:xfrm>
          <a:prstGeom prst="rect">
            <a:avLst/>
          </a:prstGeom>
        </p:spPr>
      </p:pic>
    </p:spTree>
    <p:extLst>
      <p:ext uri="{BB962C8B-B14F-4D97-AF65-F5344CB8AC3E}">
        <p14:creationId xmlns:p14="http://schemas.microsoft.com/office/powerpoint/2010/main" val="341127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0DA83-EDE5-238E-1E49-D8D67E2B497D}"/>
              </a:ext>
            </a:extLst>
          </p:cNvPr>
          <p:cNvPicPr>
            <a:picLocks noChangeAspect="1"/>
          </p:cNvPicPr>
          <p:nvPr/>
        </p:nvPicPr>
        <p:blipFill>
          <a:blip r:embed="rId3"/>
          <a:stretch>
            <a:fillRect/>
          </a:stretch>
        </p:blipFill>
        <p:spPr>
          <a:xfrm>
            <a:off x="878860" y="8698"/>
            <a:ext cx="9832683" cy="6849302"/>
          </a:xfrm>
          <a:prstGeom prst="rect">
            <a:avLst/>
          </a:prstGeom>
        </p:spPr>
      </p:pic>
    </p:spTree>
    <p:extLst>
      <p:ext uri="{BB962C8B-B14F-4D97-AF65-F5344CB8AC3E}">
        <p14:creationId xmlns:p14="http://schemas.microsoft.com/office/powerpoint/2010/main" val="269977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7A810-CCEB-0663-7284-CC13CD3D1C76}"/>
              </a:ext>
            </a:extLst>
          </p:cNvPr>
          <p:cNvPicPr>
            <a:picLocks noChangeAspect="1"/>
          </p:cNvPicPr>
          <p:nvPr/>
        </p:nvPicPr>
        <p:blipFill>
          <a:blip r:embed="rId3"/>
          <a:stretch>
            <a:fillRect/>
          </a:stretch>
        </p:blipFill>
        <p:spPr>
          <a:xfrm>
            <a:off x="1707503" y="-39781"/>
            <a:ext cx="8733452" cy="6903144"/>
          </a:xfrm>
          <a:prstGeom prst="rect">
            <a:avLst/>
          </a:prstGeom>
        </p:spPr>
      </p:pic>
    </p:spTree>
    <p:extLst>
      <p:ext uri="{BB962C8B-B14F-4D97-AF65-F5344CB8AC3E}">
        <p14:creationId xmlns:p14="http://schemas.microsoft.com/office/powerpoint/2010/main" val="3089696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D050C7-E57B-2FB7-6726-1F481CFEA76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033730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22ACB-B824-CD88-D15B-7F8668B9C356}"/>
              </a:ext>
            </a:extLst>
          </p:cNvPr>
          <p:cNvPicPr>
            <a:picLocks noChangeAspect="1"/>
          </p:cNvPicPr>
          <p:nvPr/>
        </p:nvPicPr>
        <p:blipFill>
          <a:blip r:embed="rId3"/>
          <a:stretch>
            <a:fillRect/>
          </a:stretch>
        </p:blipFill>
        <p:spPr>
          <a:xfrm>
            <a:off x="620998" y="374639"/>
            <a:ext cx="5407621" cy="6108721"/>
          </a:xfrm>
          <a:prstGeom prst="rect">
            <a:avLst/>
          </a:prstGeom>
        </p:spPr>
      </p:pic>
      <p:pic>
        <p:nvPicPr>
          <p:cNvPr id="3" name="Picture 2">
            <a:extLst>
              <a:ext uri="{FF2B5EF4-FFF2-40B4-BE49-F238E27FC236}">
                <a16:creationId xmlns:a16="http://schemas.microsoft.com/office/drawing/2014/main" id="{997F2828-ECCB-3813-5B10-D10B9952C805}"/>
              </a:ext>
            </a:extLst>
          </p:cNvPr>
          <p:cNvPicPr>
            <a:picLocks noChangeAspect="1"/>
          </p:cNvPicPr>
          <p:nvPr/>
        </p:nvPicPr>
        <p:blipFill>
          <a:blip r:embed="rId4"/>
          <a:stretch>
            <a:fillRect/>
          </a:stretch>
        </p:blipFill>
        <p:spPr>
          <a:xfrm>
            <a:off x="5327714" y="145387"/>
            <a:ext cx="5809992" cy="6809822"/>
          </a:xfrm>
          <a:prstGeom prst="rect">
            <a:avLst/>
          </a:prstGeom>
        </p:spPr>
      </p:pic>
    </p:spTree>
    <p:extLst>
      <p:ext uri="{BB962C8B-B14F-4D97-AF65-F5344CB8AC3E}">
        <p14:creationId xmlns:p14="http://schemas.microsoft.com/office/powerpoint/2010/main" val="89601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52F94C-FF53-E43A-627B-A76D5F917635}"/>
              </a:ext>
            </a:extLst>
          </p:cNvPr>
          <p:cNvPicPr>
            <a:picLocks noChangeAspect="1"/>
          </p:cNvPicPr>
          <p:nvPr/>
        </p:nvPicPr>
        <p:blipFill>
          <a:blip r:embed="rId3"/>
          <a:stretch>
            <a:fillRect/>
          </a:stretch>
        </p:blipFill>
        <p:spPr>
          <a:xfrm>
            <a:off x="0" y="249936"/>
            <a:ext cx="12192000" cy="6358128"/>
          </a:xfrm>
          <a:prstGeom prst="rect">
            <a:avLst/>
          </a:prstGeom>
        </p:spPr>
      </p:pic>
    </p:spTree>
    <p:extLst>
      <p:ext uri="{BB962C8B-B14F-4D97-AF65-F5344CB8AC3E}">
        <p14:creationId xmlns:p14="http://schemas.microsoft.com/office/powerpoint/2010/main" val="314326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BFCF322-DD1F-5565-BD59-9A6B9705E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6575577" cy="43667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53B56A-ED98-1E40-1D40-8543D57E35B6}"/>
              </a:ext>
            </a:extLst>
          </p:cNvPr>
          <p:cNvPicPr>
            <a:picLocks noChangeAspect="1"/>
          </p:cNvPicPr>
          <p:nvPr/>
        </p:nvPicPr>
        <p:blipFill>
          <a:blip r:embed="rId4"/>
          <a:stretch>
            <a:fillRect/>
          </a:stretch>
        </p:blipFill>
        <p:spPr>
          <a:xfrm>
            <a:off x="7641772" y="83975"/>
            <a:ext cx="3771196" cy="6082806"/>
          </a:xfrm>
          <a:prstGeom prst="rect">
            <a:avLst/>
          </a:prstGeom>
        </p:spPr>
      </p:pic>
      <p:sp>
        <p:nvSpPr>
          <p:cNvPr id="3" name="TextBox 2">
            <a:extLst>
              <a:ext uri="{FF2B5EF4-FFF2-40B4-BE49-F238E27FC236}">
                <a16:creationId xmlns:a16="http://schemas.microsoft.com/office/drawing/2014/main" id="{0F351ED8-2458-4A09-3DA7-3FA7A7D87E04}"/>
              </a:ext>
            </a:extLst>
          </p:cNvPr>
          <p:cNvSpPr txBox="1"/>
          <p:nvPr/>
        </p:nvSpPr>
        <p:spPr>
          <a:xfrm>
            <a:off x="7753739" y="6166781"/>
            <a:ext cx="3659229" cy="646331"/>
          </a:xfrm>
          <a:prstGeom prst="rect">
            <a:avLst/>
          </a:prstGeom>
          <a:noFill/>
        </p:spPr>
        <p:txBody>
          <a:bodyPr wrap="square" rtlCol="0">
            <a:spAutoFit/>
          </a:bodyPr>
          <a:lstStyle/>
          <a:p>
            <a:r>
              <a:rPr lang="en-GB" dirty="0"/>
              <a:t>Kenneth at the age of 20 at RAF </a:t>
            </a:r>
            <a:r>
              <a:rPr lang="en-GB" dirty="0" err="1"/>
              <a:t>Swinderby</a:t>
            </a:r>
            <a:r>
              <a:rPr lang="en-GB" dirty="0"/>
              <a:t> </a:t>
            </a:r>
          </a:p>
        </p:txBody>
      </p:sp>
    </p:spTree>
    <p:extLst>
      <p:ext uri="{BB962C8B-B14F-4D97-AF65-F5344CB8AC3E}">
        <p14:creationId xmlns:p14="http://schemas.microsoft.com/office/powerpoint/2010/main" val="3101635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125</TotalTime>
  <Words>968</Words>
  <Application>Microsoft Office PowerPoint</Application>
  <PresentationFormat>Widescreen</PresentationFormat>
  <Paragraphs>41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cp:lastPrinted>2025-10-24T09:22:42Z</cp:lastPrinted>
  <dcterms:created xsi:type="dcterms:W3CDTF">2025-07-23T13:29:30Z</dcterms:created>
  <dcterms:modified xsi:type="dcterms:W3CDTF">2025-11-06T17:03:53Z</dcterms:modified>
</cp:coreProperties>
</file>